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58" r:id="rId4"/>
    <p:sldId id="269" r:id="rId5"/>
    <p:sldId id="260" r:id="rId6"/>
    <p:sldId id="261" r:id="rId7"/>
    <p:sldId id="262" r:id="rId8"/>
    <p:sldId id="263" r:id="rId9"/>
    <p:sldId id="265" r:id="rId10"/>
    <p:sldId id="259" r:id="rId11"/>
    <p:sldId id="267"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7C80"/>
    <a:srgbClr val="800080"/>
    <a:srgbClr val="CC33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76" d="100"/>
          <a:sy n="76" d="100"/>
        </p:scale>
        <p:origin x="-1074"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73A3F2D7-40AB-4046-A532-4C214856742D}"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128038C7-3B8F-4D94-872D-C555672E6C61}"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15100" y="609600"/>
            <a:ext cx="1943100" cy="548640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685800" y="609600"/>
            <a:ext cx="5676900" cy="54864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260F8D90-3C58-4243-BE6A-35909D515AD6}"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6810E962-7AB7-4828-87BD-FBD3D3FA5D85}"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E81F4A0C-A649-4406-9AE0-6F49CB91035B}"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963177C5-0D4A-4682-81AA-03D12E997FE8}"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07A8B80E-64A0-4480-9E08-E0F212D3472C}"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F59D9529-600E-4EF4-BBE5-7EEEEC43CBBE}"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A023506D-FFA3-4AE6-AB85-03866E499951}"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7FADA918-ED22-451C-A757-DC4C98C30C93}"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F2264F0E-E666-4786-965D-A506E824650B}"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pl-PL"/>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pl-PL"/>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23F15B7E-DF0C-492A-9782-1481F01E245A}"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2"/>
          <p:cNvSpPr>
            <a:spLocks noChangeArrowheads="1" noChangeShapeType="1" noTextEdit="1"/>
          </p:cNvSpPr>
          <p:nvPr/>
        </p:nvSpPr>
        <p:spPr bwMode="auto">
          <a:xfrm>
            <a:off x="685800" y="457200"/>
            <a:ext cx="2590800" cy="914400"/>
          </a:xfrm>
          <a:prstGeom prst="rect">
            <a:avLst/>
          </a:prstGeom>
        </p:spPr>
        <p:txBody>
          <a:bodyPr wrap="none" fromWordArt="1">
            <a:prstTxWarp prst="textPlain">
              <a:avLst>
                <a:gd name="adj" fmla="val 50000"/>
              </a:avLst>
            </a:prstTxWarp>
          </a:bodyPr>
          <a:lstStyle/>
          <a:p>
            <a:pPr algn="ctr"/>
            <a:r>
              <a:rPr lang="pl-PL" sz="3600" kern="10">
                <a:ln w="12700">
                  <a:solidFill>
                    <a:srgbClr val="EAEAEA"/>
                  </a:solidFill>
                  <a:round/>
                  <a:headEnd/>
                  <a:tailEnd/>
                </a:ln>
                <a:solidFill>
                  <a:srgbClr val="FF0000"/>
                </a:solidFill>
                <a:effectLst>
                  <a:outerShdw dist="35921" dir="2700000" sy="50000" kx="2115830" algn="bl" rotWithShape="0">
                    <a:srgbClr val="C0C0C0"/>
                  </a:outerShdw>
                </a:effectLst>
                <a:latin typeface="Arial Black"/>
              </a:rPr>
              <a:t>Święto</a:t>
            </a:r>
          </a:p>
        </p:txBody>
      </p:sp>
      <p:sp>
        <p:nvSpPr>
          <p:cNvPr id="5123" name="WordArt 3"/>
          <p:cNvSpPr>
            <a:spLocks noChangeArrowheads="1" noChangeShapeType="1" noTextEdit="1"/>
          </p:cNvSpPr>
          <p:nvPr/>
        </p:nvSpPr>
        <p:spPr bwMode="auto">
          <a:xfrm>
            <a:off x="2819400" y="2362200"/>
            <a:ext cx="2819400" cy="914400"/>
          </a:xfrm>
          <a:prstGeom prst="rect">
            <a:avLst/>
          </a:prstGeom>
        </p:spPr>
        <p:txBody>
          <a:bodyPr wrap="none" fromWordArt="1">
            <a:prstTxWarp prst="textPlain">
              <a:avLst>
                <a:gd name="adj" fmla="val 50000"/>
              </a:avLst>
            </a:prstTxWarp>
          </a:bodyPr>
          <a:lstStyle/>
          <a:p>
            <a:pPr algn="ctr"/>
            <a:r>
              <a:rPr lang="pl-PL" sz="3600" kern="10">
                <a:ln w="12700">
                  <a:solidFill>
                    <a:srgbClr val="EAEAEA"/>
                  </a:solidFill>
                  <a:round/>
                  <a:headEnd/>
                  <a:tailEnd/>
                </a:ln>
                <a:solidFill>
                  <a:srgbClr val="FF0000"/>
                </a:solidFill>
                <a:effectLst>
                  <a:outerShdw dist="35921" dir="2700000" sy="50000" kx="2115830" algn="bl" rotWithShape="0">
                    <a:srgbClr val="C0C0C0"/>
                  </a:outerShdw>
                </a:effectLst>
                <a:latin typeface="Arial Black"/>
              </a:rPr>
              <a:t>Bożego</a:t>
            </a:r>
          </a:p>
        </p:txBody>
      </p:sp>
      <p:sp>
        <p:nvSpPr>
          <p:cNvPr id="5124" name="WordArt 4"/>
          <p:cNvSpPr>
            <a:spLocks noChangeArrowheads="1" noChangeShapeType="1" noTextEdit="1"/>
          </p:cNvSpPr>
          <p:nvPr/>
        </p:nvSpPr>
        <p:spPr bwMode="auto">
          <a:xfrm>
            <a:off x="3962400" y="4495800"/>
            <a:ext cx="4953000" cy="762000"/>
          </a:xfrm>
          <a:prstGeom prst="rect">
            <a:avLst/>
          </a:prstGeom>
        </p:spPr>
        <p:txBody>
          <a:bodyPr wrap="none" fromWordArt="1">
            <a:prstTxWarp prst="textPlain">
              <a:avLst>
                <a:gd name="adj" fmla="val 50000"/>
              </a:avLst>
            </a:prstTxWarp>
          </a:bodyPr>
          <a:lstStyle/>
          <a:p>
            <a:pPr algn="ctr"/>
            <a:r>
              <a:rPr lang="pl-PL" sz="3600" kern="10">
                <a:ln w="12700">
                  <a:solidFill>
                    <a:srgbClr val="EAEAEA"/>
                  </a:solidFill>
                  <a:round/>
                  <a:headEnd/>
                  <a:tailEnd/>
                </a:ln>
                <a:solidFill>
                  <a:srgbClr val="FF0000"/>
                </a:solidFill>
                <a:effectLst>
                  <a:outerShdw dist="35921" dir="2700000" sy="50000" kx="2115830" algn="bl" rotWithShape="0">
                    <a:srgbClr val="C0C0C0"/>
                  </a:outerShdw>
                </a:effectLst>
                <a:latin typeface="Arial Black"/>
              </a:rPr>
              <a:t>Miłosierdzia</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fltVal val="0"/>
                                          </p:val>
                                        </p:tav>
                                        <p:tav tm="100000">
                                          <p:val>
                                            <p:strVal val="#ppt_w"/>
                                          </p:val>
                                        </p:tav>
                                      </p:tavLst>
                                    </p:anim>
                                    <p:anim calcmode="lin" valueType="num">
                                      <p:cBhvr>
                                        <p:cTn id="8" dur="1000" fill="hold"/>
                                        <p:tgtEl>
                                          <p:spTgt spid="5122"/>
                                        </p:tgtEl>
                                        <p:attrNameLst>
                                          <p:attrName>ppt_h</p:attrName>
                                        </p:attrNameLst>
                                      </p:cBhvr>
                                      <p:tavLst>
                                        <p:tav tm="0">
                                          <p:val>
                                            <p:fltVal val="0"/>
                                          </p:val>
                                        </p:tav>
                                        <p:tav tm="100000">
                                          <p:val>
                                            <p:strVal val="#ppt_h"/>
                                          </p:val>
                                        </p:tav>
                                      </p:tavLst>
                                    </p:anim>
                                    <p:anim calcmode="lin" valueType="num">
                                      <p:cBhvr>
                                        <p:cTn id="9" dur="1000" fill="hold"/>
                                        <p:tgtEl>
                                          <p:spTgt spid="512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12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5123"/>
                                        </p:tgtEl>
                                        <p:attrNameLst>
                                          <p:attrName>style.visibility</p:attrName>
                                        </p:attrNameLst>
                                      </p:cBhvr>
                                      <p:to>
                                        <p:strVal val="visible"/>
                                      </p:to>
                                    </p:set>
                                    <p:anim calcmode="lin" valueType="num">
                                      <p:cBhvr>
                                        <p:cTn id="14" dur="1000" fill="hold"/>
                                        <p:tgtEl>
                                          <p:spTgt spid="5123"/>
                                        </p:tgtEl>
                                        <p:attrNameLst>
                                          <p:attrName>ppt_w</p:attrName>
                                        </p:attrNameLst>
                                      </p:cBhvr>
                                      <p:tavLst>
                                        <p:tav tm="0">
                                          <p:val>
                                            <p:fltVal val="0"/>
                                          </p:val>
                                        </p:tav>
                                        <p:tav tm="100000">
                                          <p:val>
                                            <p:strVal val="#ppt_w"/>
                                          </p:val>
                                        </p:tav>
                                      </p:tavLst>
                                    </p:anim>
                                    <p:anim calcmode="lin" valueType="num">
                                      <p:cBhvr>
                                        <p:cTn id="15" dur="1000" fill="hold"/>
                                        <p:tgtEl>
                                          <p:spTgt spid="5123"/>
                                        </p:tgtEl>
                                        <p:attrNameLst>
                                          <p:attrName>ppt_h</p:attrName>
                                        </p:attrNameLst>
                                      </p:cBhvr>
                                      <p:tavLst>
                                        <p:tav tm="0">
                                          <p:val>
                                            <p:fltVal val="0"/>
                                          </p:val>
                                        </p:tav>
                                        <p:tav tm="100000">
                                          <p:val>
                                            <p:strVal val="#ppt_h"/>
                                          </p:val>
                                        </p:tav>
                                      </p:tavLst>
                                    </p:anim>
                                    <p:anim calcmode="lin" valueType="num">
                                      <p:cBhvr>
                                        <p:cTn id="16" dur="1000" fill="hold"/>
                                        <p:tgtEl>
                                          <p:spTgt spid="5123"/>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5123"/>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grpId="0" nodeType="afterEffect">
                                  <p:stCondLst>
                                    <p:cond delay="0"/>
                                  </p:stCondLst>
                                  <p:childTnLst>
                                    <p:set>
                                      <p:cBhvr>
                                        <p:cTn id="20" dur="1" fill="hold">
                                          <p:stCondLst>
                                            <p:cond delay="0"/>
                                          </p:stCondLst>
                                        </p:cTn>
                                        <p:tgtEl>
                                          <p:spTgt spid="5124"/>
                                        </p:tgtEl>
                                        <p:attrNameLst>
                                          <p:attrName>style.visibility</p:attrName>
                                        </p:attrNameLst>
                                      </p:cBhvr>
                                      <p:to>
                                        <p:strVal val="visible"/>
                                      </p:to>
                                    </p:set>
                                    <p:anim calcmode="lin" valueType="num">
                                      <p:cBhvr>
                                        <p:cTn id="21" dur="1000" fill="hold"/>
                                        <p:tgtEl>
                                          <p:spTgt spid="5124"/>
                                        </p:tgtEl>
                                        <p:attrNameLst>
                                          <p:attrName>ppt_w</p:attrName>
                                        </p:attrNameLst>
                                      </p:cBhvr>
                                      <p:tavLst>
                                        <p:tav tm="0">
                                          <p:val>
                                            <p:fltVal val="0"/>
                                          </p:val>
                                        </p:tav>
                                        <p:tav tm="100000">
                                          <p:val>
                                            <p:strVal val="#ppt_w"/>
                                          </p:val>
                                        </p:tav>
                                      </p:tavLst>
                                    </p:anim>
                                    <p:anim calcmode="lin" valueType="num">
                                      <p:cBhvr>
                                        <p:cTn id="22" dur="1000" fill="hold"/>
                                        <p:tgtEl>
                                          <p:spTgt spid="5124"/>
                                        </p:tgtEl>
                                        <p:attrNameLst>
                                          <p:attrName>ppt_h</p:attrName>
                                        </p:attrNameLst>
                                      </p:cBhvr>
                                      <p:tavLst>
                                        <p:tav tm="0">
                                          <p:val>
                                            <p:fltVal val="0"/>
                                          </p:val>
                                        </p:tav>
                                        <p:tav tm="100000">
                                          <p:val>
                                            <p:strVal val="#ppt_h"/>
                                          </p:val>
                                        </p:tav>
                                      </p:tavLst>
                                    </p:anim>
                                    <p:anim calcmode="lin" valueType="num">
                                      <p:cBhvr>
                                        <p:cTn id="23" dur="1000" fill="hold"/>
                                        <p:tgtEl>
                                          <p:spTgt spid="5124"/>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512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123" grpId="0" animBg="1"/>
      <p:bldP spid="512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571500" y="0"/>
            <a:ext cx="7848600" cy="641350"/>
          </a:xfrm>
          <a:prstGeom prst="rect">
            <a:avLst/>
          </a:prstGeom>
          <a:noFill/>
          <a:ln w="12700" cap="sq">
            <a:noFill/>
            <a:miter lim="800000"/>
            <a:headEnd type="none" w="sm" len="sm"/>
            <a:tailEnd type="none" w="sm" len="sm"/>
          </a:ln>
        </p:spPr>
        <p:txBody>
          <a:bodyPr>
            <a:spAutoFit/>
          </a:bodyPr>
          <a:lstStyle/>
          <a:p>
            <a:pPr algn="ctr"/>
            <a:endParaRPr lang="pl-PL" sz="1800" b="1">
              <a:solidFill>
                <a:srgbClr val="C00000"/>
              </a:solidFill>
            </a:endParaRPr>
          </a:p>
          <a:p>
            <a:pPr algn="ctr"/>
            <a:r>
              <a:rPr lang="pl-PL" sz="1800" b="1">
                <a:solidFill>
                  <a:srgbClr val="C00000"/>
                </a:solidFill>
              </a:rPr>
              <a:t>Przepisz pytania do zeszytu i wpisz poprawną odpowiedź </a:t>
            </a:r>
          </a:p>
        </p:txBody>
      </p:sp>
      <p:sp>
        <p:nvSpPr>
          <p:cNvPr id="21507" name="Text Box 4"/>
          <p:cNvSpPr txBox="1">
            <a:spLocks noChangeArrowheads="1"/>
          </p:cNvSpPr>
          <p:nvPr/>
        </p:nvSpPr>
        <p:spPr bwMode="auto">
          <a:xfrm>
            <a:off x="381000" y="990600"/>
            <a:ext cx="7772400" cy="457200"/>
          </a:xfrm>
          <a:prstGeom prst="rect">
            <a:avLst/>
          </a:prstGeom>
          <a:noFill/>
          <a:ln w="12700" cap="sq">
            <a:noFill/>
            <a:miter lim="800000"/>
            <a:headEnd type="none" w="sm" len="sm"/>
            <a:tailEnd type="none" w="sm" len="sm"/>
          </a:ln>
        </p:spPr>
        <p:txBody>
          <a:bodyPr>
            <a:spAutoFit/>
          </a:bodyPr>
          <a:lstStyle/>
          <a:p>
            <a:pPr>
              <a:spcBef>
                <a:spcPct val="50000"/>
              </a:spcBef>
            </a:pPr>
            <a:endParaRPr lang="pl-PL"/>
          </a:p>
        </p:txBody>
      </p:sp>
      <p:sp>
        <p:nvSpPr>
          <p:cNvPr id="21508" name="Text Box 5"/>
          <p:cNvSpPr txBox="1">
            <a:spLocks noChangeArrowheads="1"/>
          </p:cNvSpPr>
          <p:nvPr/>
        </p:nvSpPr>
        <p:spPr bwMode="auto">
          <a:xfrm>
            <a:off x="609600" y="609600"/>
            <a:ext cx="6934200" cy="457200"/>
          </a:xfrm>
          <a:prstGeom prst="rect">
            <a:avLst/>
          </a:prstGeom>
          <a:noFill/>
          <a:ln w="12700" cap="sq">
            <a:noFill/>
            <a:miter lim="800000"/>
            <a:headEnd type="none" w="sm" len="sm"/>
            <a:tailEnd type="none" w="sm" len="sm"/>
          </a:ln>
        </p:spPr>
        <p:txBody>
          <a:bodyPr>
            <a:spAutoFit/>
          </a:bodyPr>
          <a:lstStyle/>
          <a:p>
            <a:pPr>
              <a:spcBef>
                <a:spcPct val="50000"/>
              </a:spcBef>
            </a:pPr>
            <a:r>
              <a:rPr lang="pl-PL"/>
              <a:t>1. Kiedy obchodzimy Święto Bożego Miłosierdzia?</a:t>
            </a:r>
          </a:p>
        </p:txBody>
      </p:sp>
      <p:sp>
        <p:nvSpPr>
          <p:cNvPr id="21509" name="AutoShape 6">
            <a:hlinkClick r:id="" action="ppaction://noaction">
              <a:snd r:embed="rId2" name="glass.wav"/>
            </a:hlinkClick>
          </p:cNvPr>
          <p:cNvSpPr>
            <a:spLocks noChangeArrowheads="1"/>
          </p:cNvSpPr>
          <p:nvPr/>
        </p:nvSpPr>
        <p:spPr bwMode="auto">
          <a:xfrm>
            <a:off x="685800" y="10668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1510" name="AutoShape 7">
            <a:hlinkClick r:id="" action="ppaction://noaction">
              <a:snd r:embed="rId2" name="glass.wav"/>
            </a:hlinkClick>
          </p:cNvPr>
          <p:cNvSpPr>
            <a:spLocks noChangeArrowheads="1"/>
          </p:cNvSpPr>
          <p:nvPr/>
        </p:nvSpPr>
        <p:spPr bwMode="auto">
          <a:xfrm>
            <a:off x="3276600" y="10668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1511" name="AutoShape 8">
            <a:hlinkClick r:id="" action="ppaction://noaction">
              <a:snd r:embed="rId3" name="applause.wav"/>
            </a:hlinkClick>
          </p:cNvPr>
          <p:cNvSpPr>
            <a:spLocks noChangeArrowheads="1"/>
          </p:cNvSpPr>
          <p:nvPr/>
        </p:nvSpPr>
        <p:spPr bwMode="auto">
          <a:xfrm>
            <a:off x="5791200" y="10668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1512" name="Text Box 9">
            <a:hlinkClick r:id="" action="ppaction://noaction">
              <a:snd r:embed="rId2" name="glass.wav"/>
            </a:hlinkClick>
          </p:cNvPr>
          <p:cNvSpPr txBox="1">
            <a:spLocks noChangeArrowheads="1"/>
          </p:cNvSpPr>
          <p:nvPr/>
        </p:nvSpPr>
        <p:spPr bwMode="auto">
          <a:xfrm>
            <a:off x="762000" y="1066800"/>
            <a:ext cx="2209800" cy="517525"/>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W drugi dzień Świąt Wielkanocnych</a:t>
            </a:r>
          </a:p>
        </p:txBody>
      </p:sp>
      <p:sp>
        <p:nvSpPr>
          <p:cNvPr id="21513" name="Text Box 10">
            <a:hlinkClick r:id="" action="ppaction://noaction">
              <a:snd r:embed="rId2" name="glass.wav"/>
            </a:hlinkClick>
          </p:cNvPr>
          <p:cNvSpPr txBox="1">
            <a:spLocks noChangeArrowheads="1"/>
          </p:cNvSpPr>
          <p:nvPr/>
        </p:nvSpPr>
        <p:spPr bwMode="auto">
          <a:xfrm>
            <a:off x="3429000" y="1143000"/>
            <a:ext cx="2209800" cy="304800"/>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W Wielki Piątek</a:t>
            </a:r>
          </a:p>
        </p:txBody>
      </p:sp>
      <p:sp>
        <p:nvSpPr>
          <p:cNvPr id="21514" name="Text Box 11">
            <a:hlinkClick r:id="" action="ppaction://noaction">
              <a:snd r:embed="rId3" name="applause.wav"/>
            </a:hlinkClick>
          </p:cNvPr>
          <p:cNvSpPr txBox="1">
            <a:spLocks noChangeArrowheads="1"/>
          </p:cNvSpPr>
          <p:nvPr/>
        </p:nvSpPr>
        <p:spPr bwMode="auto">
          <a:xfrm>
            <a:off x="5867400" y="1066800"/>
            <a:ext cx="2209800" cy="577850"/>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
              <a:t/>
            </a:r>
            <a:br>
              <a:rPr lang="pl-PL" sz="400"/>
            </a:br>
            <a:r>
              <a:rPr lang="pl-PL" sz="1400"/>
              <a:t>W pierwszą niedzielę </a:t>
            </a:r>
            <a:br>
              <a:rPr lang="pl-PL" sz="1400"/>
            </a:br>
            <a:r>
              <a:rPr lang="pl-PL" sz="1400"/>
              <a:t>po Wielkanocy</a:t>
            </a:r>
          </a:p>
        </p:txBody>
      </p:sp>
      <p:sp>
        <p:nvSpPr>
          <p:cNvPr id="21515" name="Text Box 12"/>
          <p:cNvSpPr txBox="1">
            <a:spLocks noChangeArrowheads="1"/>
          </p:cNvSpPr>
          <p:nvPr/>
        </p:nvSpPr>
        <p:spPr bwMode="auto">
          <a:xfrm>
            <a:off x="533400" y="2971800"/>
            <a:ext cx="8382000" cy="457200"/>
          </a:xfrm>
          <a:prstGeom prst="rect">
            <a:avLst/>
          </a:prstGeom>
          <a:noFill/>
          <a:ln w="12700" cap="sq">
            <a:noFill/>
            <a:miter lim="800000"/>
            <a:headEnd type="none" w="sm" len="sm"/>
            <a:tailEnd type="none" w="sm" len="sm"/>
          </a:ln>
        </p:spPr>
        <p:txBody>
          <a:bodyPr>
            <a:spAutoFit/>
          </a:bodyPr>
          <a:lstStyle/>
          <a:p>
            <a:pPr>
              <a:spcBef>
                <a:spcPct val="50000"/>
              </a:spcBef>
            </a:pPr>
            <a:r>
              <a:rPr lang="pl-PL"/>
              <a:t>3. Komu Pan Jezus przekazał prośbę o ustanowienie tego święta?</a:t>
            </a:r>
          </a:p>
        </p:txBody>
      </p:sp>
      <p:sp>
        <p:nvSpPr>
          <p:cNvPr id="21516" name="AutoShape 13">
            <a:hlinkClick r:id="" action="ppaction://noaction">
              <a:snd r:embed="rId3" name="applause.wav"/>
            </a:hlinkClick>
          </p:cNvPr>
          <p:cNvSpPr>
            <a:spLocks noChangeArrowheads="1"/>
          </p:cNvSpPr>
          <p:nvPr/>
        </p:nvSpPr>
        <p:spPr bwMode="auto">
          <a:xfrm>
            <a:off x="609600" y="35814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1517" name="Text Box 14">
            <a:hlinkClick r:id="" action="ppaction://noaction">
              <a:snd r:embed="rId3" name="applause.wav"/>
            </a:hlinkClick>
          </p:cNvPr>
          <p:cNvSpPr txBox="1">
            <a:spLocks noChangeArrowheads="1"/>
          </p:cNvSpPr>
          <p:nvPr/>
        </p:nvSpPr>
        <p:spPr bwMode="auto">
          <a:xfrm>
            <a:off x="685800" y="3657600"/>
            <a:ext cx="2209800" cy="365125"/>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
              <a:t/>
            </a:r>
            <a:br>
              <a:rPr lang="pl-PL" sz="400"/>
            </a:br>
            <a:r>
              <a:rPr lang="pl-PL" sz="1400"/>
              <a:t>św. Faustynie Kowalskiej</a:t>
            </a:r>
          </a:p>
        </p:txBody>
      </p:sp>
      <p:sp>
        <p:nvSpPr>
          <p:cNvPr id="21518" name="AutoShape 15">
            <a:hlinkClick r:id="" action="ppaction://noaction">
              <a:snd r:embed="rId2" name="glass.wav"/>
            </a:hlinkClick>
          </p:cNvPr>
          <p:cNvSpPr>
            <a:spLocks noChangeArrowheads="1"/>
          </p:cNvSpPr>
          <p:nvPr/>
        </p:nvSpPr>
        <p:spPr bwMode="auto">
          <a:xfrm>
            <a:off x="3352800" y="35052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1519" name="Text Box 16">
            <a:hlinkClick r:id="" action="ppaction://noaction">
              <a:snd r:embed="rId2" name="glass.wav"/>
            </a:hlinkClick>
          </p:cNvPr>
          <p:cNvSpPr txBox="1">
            <a:spLocks noChangeArrowheads="1"/>
          </p:cNvSpPr>
          <p:nvPr/>
        </p:nvSpPr>
        <p:spPr bwMode="auto">
          <a:xfrm>
            <a:off x="3429000" y="3657600"/>
            <a:ext cx="2209800" cy="304800"/>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Marii Magdalenie</a:t>
            </a:r>
          </a:p>
        </p:txBody>
      </p:sp>
      <p:sp>
        <p:nvSpPr>
          <p:cNvPr id="21520" name="AutoShape 17">
            <a:hlinkClick r:id="" action="ppaction://noaction">
              <a:snd r:embed="rId2" name="glass.wav"/>
            </a:hlinkClick>
          </p:cNvPr>
          <p:cNvSpPr>
            <a:spLocks noChangeArrowheads="1"/>
          </p:cNvSpPr>
          <p:nvPr/>
        </p:nvSpPr>
        <p:spPr bwMode="auto">
          <a:xfrm>
            <a:off x="5943600" y="35052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1521" name="Text Box 18">
            <a:hlinkClick r:id="" action="ppaction://noaction">
              <a:snd r:embed="rId2" name="glass.wav"/>
            </a:hlinkClick>
          </p:cNvPr>
          <p:cNvSpPr txBox="1">
            <a:spLocks noChangeArrowheads="1"/>
          </p:cNvSpPr>
          <p:nvPr/>
        </p:nvSpPr>
        <p:spPr bwMode="auto">
          <a:xfrm>
            <a:off x="6019800" y="3657600"/>
            <a:ext cx="2209800" cy="304800"/>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Janowi Pawłowi II</a:t>
            </a:r>
          </a:p>
        </p:txBody>
      </p:sp>
      <p:sp>
        <p:nvSpPr>
          <p:cNvPr id="21522" name="Text Box 19"/>
          <p:cNvSpPr txBox="1">
            <a:spLocks noChangeArrowheads="1"/>
          </p:cNvSpPr>
          <p:nvPr/>
        </p:nvSpPr>
        <p:spPr bwMode="auto">
          <a:xfrm>
            <a:off x="533400" y="4114800"/>
            <a:ext cx="8382000" cy="457200"/>
          </a:xfrm>
          <a:prstGeom prst="rect">
            <a:avLst/>
          </a:prstGeom>
          <a:noFill/>
          <a:ln w="12700" cap="sq">
            <a:noFill/>
            <a:miter lim="800000"/>
            <a:headEnd type="none" w="sm" len="sm"/>
            <a:tailEnd type="none" w="sm" len="sm"/>
          </a:ln>
        </p:spPr>
        <p:txBody>
          <a:bodyPr>
            <a:spAutoFit/>
          </a:bodyPr>
          <a:lstStyle/>
          <a:p>
            <a:pPr>
              <a:spcBef>
                <a:spcPct val="50000"/>
              </a:spcBef>
            </a:pPr>
            <a:r>
              <a:rPr lang="pl-PL"/>
              <a:t>4. Który z poniższych obrazów, to obraz Bożego Miłosierdzia?</a:t>
            </a:r>
          </a:p>
        </p:txBody>
      </p:sp>
      <p:pic>
        <p:nvPicPr>
          <p:cNvPr id="21523" name="Picture 20" descr="Jezus">
            <a:hlinkClick r:id="" action="ppaction://noaction">
              <a:snd r:embed="rId3" name="applause.wav"/>
            </a:hlinkClick>
          </p:cNvPr>
          <p:cNvPicPr>
            <a:picLocks noChangeAspect="1" noChangeArrowheads="1"/>
          </p:cNvPicPr>
          <p:nvPr/>
        </p:nvPicPr>
        <p:blipFill>
          <a:blip r:embed="rId4"/>
          <a:srcRect/>
          <a:stretch>
            <a:fillRect/>
          </a:stretch>
        </p:blipFill>
        <p:spPr bwMode="auto">
          <a:xfrm>
            <a:off x="3276600" y="4648200"/>
            <a:ext cx="1338263" cy="1828800"/>
          </a:xfrm>
          <a:prstGeom prst="rect">
            <a:avLst/>
          </a:prstGeom>
          <a:noFill/>
          <a:ln w="9525">
            <a:noFill/>
            <a:miter lim="800000"/>
            <a:headEnd/>
            <a:tailEnd/>
          </a:ln>
        </p:spPr>
      </p:pic>
      <p:pic>
        <p:nvPicPr>
          <p:cNvPr id="21524" name="Picture 22" descr="http://www.okiem.pl/grafika/jesus.jpg">
            <a:hlinkClick r:id="" action="ppaction://noaction">
              <a:snd r:embed="rId2" name="glass.wav"/>
            </a:hlinkClick>
          </p:cNvPr>
          <p:cNvPicPr>
            <a:picLocks noChangeAspect="1" noChangeArrowheads="1"/>
          </p:cNvPicPr>
          <p:nvPr/>
        </p:nvPicPr>
        <p:blipFill>
          <a:blip r:embed="rId5"/>
          <a:srcRect/>
          <a:stretch>
            <a:fillRect/>
          </a:stretch>
        </p:blipFill>
        <p:spPr bwMode="auto">
          <a:xfrm>
            <a:off x="914400" y="4648200"/>
            <a:ext cx="1484313" cy="1828800"/>
          </a:xfrm>
          <a:prstGeom prst="rect">
            <a:avLst/>
          </a:prstGeom>
          <a:noFill/>
          <a:ln w="9525">
            <a:noFill/>
            <a:miter lim="800000"/>
            <a:headEnd/>
            <a:tailEnd/>
          </a:ln>
        </p:spPr>
      </p:pic>
      <p:pic>
        <p:nvPicPr>
          <p:cNvPr id="21525" name="Picture 24" descr="http://www.jezuici.pl/am/gr/jezus1.jpg">
            <a:hlinkClick r:id="" action="ppaction://noaction">
              <a:snd r:embed="rId2" name="glass.wav"/>
            </a:hlinkClick>
          </p:cNvPr>
          <p:cNvPicPr>
            <a:picLocks noChangeAspect="1" noChangeArrowheads="1"/>
          </p:cNvPicPr>
          <p:nvPr/>
        </p:nvPicPr>
        <p:blipFill>
          <a:blip r:embed="rId6"/>
          <a:srcRect/>
          <a:stretch>
            <a:fillRect/>
          </a:stretch>
        </p:blipFill>
        <p:spPr bwMode="auto">
          <a:xfrm>
            <a:off x="5562600" y="4572000"/>
            <a:ext cx="1385888" cy="1905000"/>
          </a:xfrm>
          <a:prstGeom prst="rect">
            <a:avLst/>
          </a:prstGeom>
          <a:noFill/>
          <a:ln w="9525">
            <a:noFill/>
            <a:miter lim="800000"/>
            <a:headEnd/>
            <a:tailEnd/>
          </a:ln>
        </p:spPr>
      </p:pic>
      <p:sp>
        <p:nvSpPr>
          <p:cNvPr id="21526" name="Rectangle 26"/>
          <p:cNvSpPr>
            <a:spLocks noChangeArrowheads="1"/>
          </p:cNvSpPr>
          <p:nvPr/>
        </p:nvSpPr>
        <p:spPr bwMode="auto">
          <a:xfrm>
            <a:off x="457200" y="1752600"/>
            <a:ext cx="6678613" cy="457200"/>
          </a:xfrm>
          <a:prstGeom prst="rect">
            <a:avLst/>
          </a:prstGeom>
          <a:noFill/>
          <a:ln w="12700" cap="sq">
            <a:noFill/>
            <a:miter lim="800000"/>
            <a:headEnd type="none" w="sm" len="sm"/>
            <a:tailEnd type="none" w="sm" len="sm"/>
          </a:ln>
        </p:spPr>
        <p:txBody>
          <a:bodyPr wrap="none">
            <a:spAutoFit/>
          </a:bodyPr>
          <a:lstStyle/>
          <a:p>
            <a:r>
              <a:rPr lang="pl-PL"/>
              <a:t>2. Jak nazywa się modlitwa do Bożego Miłosierdzia?</a:t>
            </a:r>
          </a:p>
        </p:txBody>
      </p:sp>
      <p:sp>
        <p:nvSpPr>
          <p:cNvPr id="21527" name="AutoShape 27">
            <a:hlinkClick r:id="" action="ppaction://noaction">
              <a:snd r:embed="rId2" name="glass.wav"/>
            </a:hlinkClick>
          </p:cNvPr>
          <p:cNvSpPr>
            <a:spLocks noChangeArrowheads="1"/>
          </p:cNvSpPr>
          <p:nvPr/>
        </p:nvSpPr>
        <p:spPr bwMode="auto">
          <a:xfrm>
            <a:off x="685800" y="22860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1528" name="AutoShape 28">
            <a:hlinkClick r:id="" action="ppaction://noaction">
              <a:snd r:embed="rId2" name="glass.wav"/>
            </a:hlinkClick>
          </p:cNvPr>
          <p:cNvSpPr>
            <a:spLocks noChangeArrowheads="1"/>
          </p:cNvSpPr>
          <p:nvPr/>
        </p:nvSpPr>
        <p:spPr bwMode="auto">
          <a:xfrm>
            <a:off x="5867400" y="22860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1529" name="Text Box 29">
            <a:hlinkClick r:id="" action="ppaction://noaction">
              <a:snd r:embed="rId2" name="glass.wav"/>
            </a:hlinkClick>
          </p:cNvPr>
          <p:cNvSpPr txBox="1">
            <a:spLocks noChangeArrowheads="1"/>
          </p:cNvSpPr>
          <p:nvPr/>
        </p:nvSpPr>
        <p:spPr bwMode="auto">
          <a:xfrm>
            <a:off x="762000" y="2362200"/>
            <a:ext cx="2209800" cy="523875"/>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Koronka do Najświętszego Serca Pana Jezusa</a:t>
            </a:r>
          </a:p>
        </p:txBody>
      </p:sp>
      <p:sp>
        <p:nvSpPr>
          <p:cNvPr id="21530" name="Text Box 30">
            <a:hlinkClick r:id="" action="ppaction://noaction">
              <a:snd r:embed="rId2" name="glass.wav"/>
            </a:hlinkClick>
          </p:cNvPr>
          <p:cNvSpPr txBox="1">
            <a:spLocks noChangeArrowheads="1"/>
          </p:cNvSpPr>
          <p:nvPr/>
        </p:nvSpPr>
        <p:spPr bwMode="auto">
          <a:xfrm>
            <a:off x="5943600" y="2362200"/>
            <a:ext cx="2209800" cy="517525"/>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Różaniec do Bożego Miłosierdzia</a:t>
            </a:r>
          </a:p>
        </p:txBody>
      </p:sp>
      <p:sp>
        <p:nvSpPr>
          <p:cNvPr id="21531" name="AutoShape 31">
            <a:hlinkClick r:id="" action="ppaction://noaction">
              <a:snd r:embed="rId3" name="applause.wav"/>
            </a:hlinkClick>
          </p:cNvPr>
          <p:cNvSpPr>
            <a:spLocks noChangeArrowheads="1"/>
          </p:cNvSpPr>
          <p:nvPr/>
        </p:nvSpPr>
        <p:spPr bwMode="auto">
          <a:xfrm>
            <a:off x="3352800" y="22860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1532" name="Text Box 32">
            <a:hlinkClick r:id="" action="ppaction://noaction">
              <a:snd r:embed="rId3" name="applause.wav"/>
            </a:hlinkClick>
          </p:cNvPr>
          <p:cNvSpPr txBox="1">
            <a:spLocks noChangeArrowheads="1"/>
          </p:cNvSpPr>
          <p:nvPr/>
        </p:nvSpPr>
        <p:spPr bwMode="auto">
          <a:xfrm>
            <a:off x="3429000" y="2286000"/>
            <a:ext cx="2209800" cy="577850"/>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
              <a:t/>
            </a:r>
            <a:br>
              <a:rPr lang="pl-PL" sz="400"/>
            </a:br>
            <a:r>
              <a:rPr lang="pl-PL" sz="1400"/>
              <a:t>Koronka do Bożego Miłosierdzia</a:t>
            </a:r>
          </a:p>
        </p:txBody>
      </p:sp>
      <p:sp>
        <p:nvSpPr>
          <p:cNvPr id="21533" name="pole tekstowe 29"/>
          <p:cNvSpPr txBox="1">
            <a:spLocks noChangeArrowheads="1"/>
          </p:cNvSpPr>
          <p:nvPr/>
        </p:nvSpPr>
        <p:spPr bwMode="auto">
          <a:xfrm>
            <a:off x="571500" y="6072188"/>
            <a:ext cx="285750" cy="461962"/>
          </a:xfrm>
          <a:prstGeom prst="rect">
            <a:avLst/>
          </a:prstGeom>
          <a:noFill/>
          <a:ln w="9525">
            <a:noFill/>
            <a:miter lim="800000"/>
            <a:headEnd/>
            <a:tailEnd/>
          </a:ln>
        </p:spPr>
        <p:txBody>
          <a:bodyPr>
            <a:spAutoFit/>
          </a:bodyPr>
          <a:lstStyle/>
          <a:p>
            <a:r>
              <a:rPr lang="pl-PL"/>
              <a:t>A</a:t>
            </a:r>
          </a:p>
        </p:txBody>
      </p:sp>
      <p:sp>
        <p:nvSpPr>
          <p:cNvPr id="21534" name="pole tekstowe 30"/>
          <p:cNvSpPr txBox="1">
            <a:spLocks noChangeArrowheads="1"/>
          </p:cNvSpPr>
          <p:nvPr/>
        </p:nvSpPr>
        <p:spPr bwMode="auto">
          <a:xfrm>
            <a:off x="2928938" y="6072188"/>
            <a:ext cx="285750" cy="461962"/>
          </a:xfrm>
          <a:prstGeom prst="rect">
            <a:avLst/>
          </a:prstGeom>
          <a:noFill/>
          <a:ln w="9525">
            <a:noFill/>
            <a:miter lim="800000"/>
            <a:headEnd/>
            <a:tailEnd/>
          </a:ln>
        </p:spPr>
        <p:txBody>
          <a:bodyPr>
            <a:spAutoFit/>
          </a:bodyPr>
          <a:lstStyle/>
          <a:p>
            <a:r>
              <a:rPr lang="pl-PL"/>
              <a:t>B</a:t>
            </a:r>
          </a:p>
        </p:txBody>
      </p:sp>
      <p:sp>
        <p:nvSpPr>
          <p:cNvPr id="21535" name="pole tekstowe 31"/>
          <p:cNvSpPr txBox="1">
            <a:spLocks noChangeArrowheads="1"/>
          </p:cNvSpPr>
          <p:nvPr/>
        </p:nvSpPr>
        <p:spPr bwMode="auto">
          <a:xfrm>
            <a:off x="5143500" y="6072188"/>
            <a:ext cx="347663" cy="461962"/>
          </a:xfrm>
          <a:prstGeom prst="rect">
            <a:avLst/>
          </a:prstGeom>
          <a:noFill/>
          <a:ln w="9525">
            <a:noFill/>
            <a:miter lim="800000"/>
            <a:headEnd/>
            <a:tailEnd/>
          </a:ln>
        </p:spPr>
        <p:txBody>
          <a:bodyPr>
            <a:spAutoFit/>
          </a:bodyPr>
          <a:lstStyle/>
          <a:p>
            <a:r>
              <a:rPr lang="pl-PL"/>
              <a:t>C</a:t>
            </a:r>
          </a:p>
        </p:txBody>
      </p:sp>
    </p:spTree>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81000" y="152400"/>
            <a:ext cx="6934200" cy="457200"/>
          </a:xfrm>
          <a:prstGeom prst="rect">
            <a:avLst/>
          </a:prstGeom>
          <a:noFill/>
          <a:ln w="12700" cap="sq">
            <a:noFill/>
            <a:miter lim="800000"/>
            <a:headEnd type="none" w="sm" len="sm"/>
            <a:tailEnd type="none" w="sm" len="sm"/>
          </a:ln>
        </p:spPr>
        <p:txBody>
          <a:bodyPr>
            <a:spAutoFit/>
          </a:bodyPr>
          <a:lstStyle/>
          <a:p>
            <a:pPr>
              <a:spcBef>
                <a:spcPct val="50000"/>
              </a:spcBef>
            </a:pPr>
            <a:r>
              <a:rPr lang="pl-PL"/>
              <a:t>5. Co oznacza czerwony promień na obrazie?</a:t>
            </a:r>
          </a:p>
        </p:txBody>
      </p:sp>
      <p:sp>
        <p:nvSpPr>
          <p:cNvPr id="22531" name="AutoShape 3">
            <a:hlinkClick r:id="" action="ppaction://noaction">
              <a:snd r:embed="rId2" name="glass.wav"/>
            </a:hlinkClick>
          </p:cNvPr>
          <p:cNvSpPr>
            <a:spLocks noChangeArrowheads="1"/>
          </p:cNvSpPr>
          <p:nvPr/>
        </p:nvSpPr>
        <p:spPr bwMode="auto">
          <a:xfrm>
            <a:off x="609600" y="609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2532" name="Text Box 4">
            <a:hlinkClick r:id="" action="ppaction://noaction">
              <a:snd r:embed="rId2" name="glass.wav"/>
            </a:hlinkClick>
          </p:cNvPr>
          <p:cNvSpPr txBox="1">
            <a:spLocks noChangeArrowheads="1"/>
          </p:cNvSpPr>
          <p:nvPr/>
        </p:nvSpPr>
        <p:spPr bwMode="auto">
          <a:xfrm>
            <a:off x="685800" y="762000"/>
            <a:ext cx="2209800" cy="304800"/>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górski szlak turystyczny</a:t>
            </a:r>
          </a:p>
        </p:txBody>
      </p:sp>
      <p:sp>
        <p:nvSpPr>
          <p:cNvPr id="22533" name="AutoShape 5">
            <a:hlinkClick r:id="" action="ppaction://noaction">
              <a:snd r:embed="rId3" name="applause.wav"/>
            </a:hlinkClick>
          </p:cNvPr>
          <p:cNvSpPr>
            <a:spLocks noChangeArrowheads="1"/>
          </p:cNvSpPr>
          <p:nvPr/>
        </p:nvSpPr>
        <p:spPr bwMode="auto">
          <a:xfrm>
            <a:off x="3200400" y="609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2534" name="Text Box 6">
            <a:hlinkClick r:id="" action="ppaction://noaction">
              <a:snd r:embed="rId3" name="applause.wav"/>
            </a:hlinkClick>
          </p:cNvPr>
          <p:cNvSpPr txBox="1">
            <a:spLocks noChangeArrowheads="1"/>
          </p:cNvSpPr>
          <p:nvPr/>
        </p:nvSpPr>
        <p:spPr bwMode="auto">
          <a:xfrm>
            <a:off x="3276600" y="609600"/>
            <a:ext cx="2209800" cy="577850"/>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
              <a:t/>
            </a:r>
            <a:br>
              <a:rPr lang="pl-PL" sz="400"/>
            </a:br>
            <a:r>
              <a:rPr lang="pl-PL" sz="1400"/>
              <a:t>przelaną na krzyżu Krew Chrystusa</a:t>
            </a:r>
          </a:p>
        </p:txBody>
      </p:sp>
      <p:sp>
        <p:nvSpPr>
          <p:cNvPr id="22535" name="AutoShape 7">
            <a:hlinkClick r:id="" action="ppaction://noaction">
              <a:snd r:embed="rId2" name="glass.wav"/>
            </a:hlinkClick>
          </p:cNvPr>
          <p:cNvSpPr>
            <a:spLocks noChangeArrowheads="1"/>
          </p:cNvSpPr>
          <p:nvPr/>
        </p:nvSpPr>
        <p:spPr bwMode="auto">
          <a:xfrm>
            <a:off x="5791200" y="609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2536" name="Text Box 8">
            <a:hlinkClick r:id="" action="ppaction://noaction">
              <a:snd r:embed="rId2" name="glass.wav"/>
            </a:hlinkClick>
          </p:cNvPr>
          <p:cNvSpPr txBox="1">
            <a:spLocks noChangeArrowheads="1"/>
          </p:cNvSpPr>
          <p:nvPr/>
        </p:nvSpPr>
        <p:spPr bwMode="auto">
          <a:xfrm>
            <a:off x="5867400" y="685800"/>
            <a:ext cx="2209800" cy="523875"/>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symbol smutku i żałoby po śmierci Pana Jezusa</a:t>
            </a:r>
          </a:p>
        </p:txBody>
      </p:sp>
      <p:sp>
        <p:nvSpPr>
          <p:cNvPr id="22537" name="Text Box 9"/>
          <p:cNvSpPr txBox="1">
            <a:spLocks noChangeArrowheads="1"/>
          </p:cNvSpPr>
          <p:nvPr/>
        </p:nvSpPr>
        <p:spPr bwMode="auto">
          <a:xfrm>
            <a:off x="304800" y="1295400"/>
            <a:ext cx="6934200" cy="457200"/>
          </a:xfrm>
          <a:prstGeom prst="rect">
            <a:avLst/>
          </a:prstGeom>
          <a:noFill/>
          <a:ln w="12700" cap="sq">
            <a:noFill/>
            <a:miter lim="800000"/>
            <a:headEnd type="none" w="sm" len="sm"/>
            <a:tailEnd type="none" w="sm" len="sm"/>
          </a:ln>
        </p:spPr>
        <p:txBody>
          <a:bodyPr>
            <a:spAutoFit/>
          </a:bodyPr>
          <a:lstStyle/>
          <a:p>
            <a:pPr>
              <a:spcBef>
                <a:spcPct val="50000"/>
              </a:spcBef>
            </a:pPr>
            <a:r>
              <a:rPr lang="pl-PL"/>
              <a:t>6. Co oznacza blady promień na obrazie?</a:t>
            </a:r>
          </a:p>
        </p:txBody>
      </p:sp>
      <p:sp>
        <p:nvSpPr>
          <p:cNvPr id="22538" name="AutoShape 10">
            <a:hlinkClick r:id="" action="ppaction://noaction">
              <a:snd r:embed="rId2" name="glass.wav"/>
            </a:hlinkClick>
          </p:cNvPr>
          <p:cNvSpPr>
            <a:spLocks noChangeArrowheads="1"/>
          </p:cNvSpPr>
          <p:nvPr/>
        </p:nvSpPr>
        <p:spPr bwMode="auto">
          <a:xfrm>
            <a:off x="3276600" y="1752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2539" name="AutoShape 11">
            <a:hlinkClick r:id="" action="ppaction://noaction">
              <a:snd r:embed="rId2" name="glass.wav"/>
            </a:hlinkClick>
          </p:cNvPr>
          <p:cNvSpPr>
            <a:spLocks noChangeArrowheads="1"/>
          </p:cNvSpPr>
          <p:nvPr/>
        </p:nvSpPr>
        <p:spPr bwMode="auto">
          <a:xfrm>
            <a:off x="609600" y="1752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2540" name="Text Box 12">
            <a:hlinkClick r:id="" action="ppaction://noaction">
              <a:snd r:embed="rId2" name="glass.wav"/>
            </a:hlinkClick>
          </p:cNvPr>
          <p:cNvSpPr txBox="1">
            <a:spLocks noChangeArrowheads="1"/>
          </p:cNvSpPr>
          <p:nvPr/>
        </p:nvSpPr>
        <p:spPr bwMode="auto">
          <a:xfrm>
            <a:off x="762000" y="1905000"/>
            <a:ext cx="2209800" cy="304800"/>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drogę człowieka do Nieba</a:t>
            </a:r>
          </a:p>
        </p:txBody>
      </p:sp>
      <p:sp>
        <p:nvSpPr>
          <p:cNvPr id="22541" name="Text Box 13">
            <a:hlinkClick r:id="" action="ppaction://noaction">
              <a:snd r:embed="rId2" name="glass.wav"/>
            </a:hlinkClick>
          </p:cNvPr>
          <p:cNvSpPr txBox="1">
            <a:spLocks noChangeArrowheads="1"/>
          </p:cNvSpPr>
          <p:nvPr/>
        </p:nvSpPr>
        <p:spPr bwMode="auto">
          <a:xfrm>
            <a:off x="3352800" y="1752600"/>
            <a:ext cx="2209800" cy="517525"/>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białe szaty Chrystusa </a:t>
            </a:r>
            <a:br>
              <a:rPr lang="pl-PL" sz="1400"/>
            </a:br>
            <a:r>
              <a:rPr lang="pl-PL" sz="1400"/>
              <a:t>na obrazie</a:t>
            </a:r>
          </a:p>
        </p:txBody>
      </p:sp>
      <p:sp>
        <p:nvSpPr>
          <p:cNvPr id="22542" name="AutoShape 14">
            <a:hlinkClick r:id="" action="ppaction://noaction">
              <a:snd r:embed="rId3" name="applause.wav"/>
            </a:hlinkClick>
          </p:cNvPr>
          <p:cNvSpPr>
            <a:spLocks noChangeArrowheads="1"/>
          </p:cNvSpPr>
          <p:nvPr/>
        </p:nvSpPr>
        <p:spPr bwMode="auto">
          <a:xfrm>
            <a:off x="5943600" y="1752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2543" name="Text Box 15">
            <a:hlinkClick r:id="" action="ppaction://noaction">
              <a:snd r:embed="rId3" name="applause.wav"/>
            </a:hlinkClick>
          </p:cNvPr>
          <p:cNvSpPr txBox="1">
            <a:spLocks noChangeArrowheads="1"/>
          </p:cNvSpPr>
          <p:nvPr/>
        </p:nvSpPr>
        <p:spPr bwMode="auto">
          <a:xfrm>
            <a:off x="6019800" y="1752600"/>
            <a:ext cx="2209800" cy="577850"/>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
              <a:t/>
            </a:r>
            <a:br>
              <a:rPr lang="pl-PL" sz="400"/>
            </a:br>
            <a:r>
              <a:rPr lang="pl-PL" sz="1400"/>
              <a:t>sakrament chrztu oraz pokuty i pojednania</a:t>
            </a:r>
          </a:p>
        </p:txBody>
      </p:sp>
      <p:sp>
        <p:nvSpPr>
          <p:cNvPr id="22544" name="Text Box 16"/>
          <p:cNvSpPr txBox="1">
            <a:spLocks noChangeArrowheads="1"/>
          </p:cNvSpPr>
          <p:nvPr/>
        </p:nvSpPr>
        <p:spPr bwMode="auto">
          <a:xfrm>
            <a:off x="304800" y="2438400"/>
            <a:ext cx="6934200" cy="457200"/>
          </a:xfrm>
          <a:prstGeom prst="rect">
            <a:avLst/>
          </a:prstGeom>
          <a:noFill/>
          <a:ln w="12700" cap="sq">
            <a:noFill/>
            <a:miter lim="800000"/>
            <a:headEnd type="none" w="sm" len="sm"/>
            <a:tailEnd type="none" w="sm" len="sm"/>
          </a:ln>
        </p:spPr>
        <p:txBody>
          <a:bodyPr>
            <a:spAutoFit/>
          </a:bodyPr>
          <a:lstStyle/>
          <a:p>
            <a:pPr>
              <a:spcBef>
                <a:spcPct val="50000"/>
              </a:spcBef>
            </a:pPr>
            <a:r>
              <a:rPr lang="pl-PL"/>
              <a:t>7. Jaki napis znajduje się pod obrazem?</a:t>
            </a:r>
          </a:p>
        </p:txBody>
      </p:sp>
      <p:sp>
        <p:nvSpPr>
          <p:cNvPr id="22545" name="AutoShape 17">
            <a:hlinkClick r:id="" action="ppaction://noaction">
              <a:snd r:embed="rId2" name="glass.wav"/>
            </a:hlinkClick>
          </p:cNvPr>
          <p:cNvSpPr>
            <a:spLocks noChangeArrowheads="1"/>
          </p:cNvSpPr>
          <p:nvPr/>
        </p:nvSpPr>
        <p:spPr bwMode="auto">
          <a:xfrm>
            <a:off x="609600" y="2895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2546" name="AutoShape 18">
            <a:hlinkClick r:id="" action="ppaction://noaction">
              <a:snd r:embed="rId2" name="glass.wav"/>
            </a:hlinkClick>
          </p:cNvPr>
          <p:cNvSpPr>
            <a:spLocks noChangeArrowheads="1"/>
          </p:cNvSpPr>
          <p:nvPr/>
        </p:nvSpPr>
        <p:spPr bwMode="auto">
          <a:xfrm>
            <a:off x="5867400" y="2895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2547" name="Text Box 19">
            <a:hlinkClick r:id="" action="ppaction://noaction">
              <a:snd r:embed="rId2" name="glass.wav"/>
            </a:hlinkClick>
          </p:cNvPr>
          <p:cNvSpPr txBox="1">
            <a:spLocks noChangeArrowheads="1"/>
          </p:cNvSpPr>
          <p:nvPr/>
        </p:nvSpPr>
        <p:spPr bwMode="auto">
          <a:xfrm>
            <a:off x="685800" y="3048000"/>
            <a:ext cx="2209800" cy="304800"/>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Jezus moją drogą</a:t>
            </a:r>
          </a:p>
        </p:txBody>
      </p:sp>
      <p:sp>
        <p:nvSpPr>
          <p:cNvPr id="22548" name="Text Box 20">
            <a:hlinkClick r:id="" action="ppaction://noaction">
              <a:snd r:embed="rId2" name="glass.wav"/>
            </a:hlinkClick>
          </p:cNvPr>
          <p:cNvSpPr txBox="1">
            <a:spLocks noChangeArrowheads="1"/>
          </p:cNvSpPr>
          <p:nvPr/>
        </p:nvSpPr>
        <p:spPr bwMode="auto">
          <a:xfrm>
            <a:off x="5867400" y="3048000"/>
            <a:ext cx="2209800" cy="304800"/>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Jezu wybacz mi!</a:t>
            </a:r>
          </a:p>
        </p:txBody>
      </p:sp>
      <p:sp>
        <p:nvSpPr>
          <p:cNvPr id="22549" name="AutoShape 21">
            <a:hlinkClick r:id="" action="ppaction://noaction">
              <a:snd r:embed="rId3" name="applause.wav"/>
            </a:hlinkClick>
          </p:cNvPr>
          <p:cNvSpPr>
            <a:spLocks noChangeArrowheads="1"/>
          </p:cNvSpPr>
          <p:nvPr/>
        </p:nvSpPr>
        <p:spPr bwMode="auto">
          <a:xfrm>
            <a:off x="3276600" y="2895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2550" name="Text Box 22">
            <a:hlinkClick r:id="" action="ppaction://noaction">
              <a:snd r:embed="rId3" name="applause.wav"/>
            </a:hlinkClick>
          </p:cNvPr>
          <p:cNvSpPr txBox="1">
            <a:spLocks noChangeArrowheads="1"/>
          </p:cNvSpPr>
          <p:nvPr/>
        </p:nvSpPr>
        <p:spPr bwMode="auto">
          <a:xfrm>
            <a:off x="3352800" y="2971800"/>
            <a:ext cx="2209800" cy="365125"/>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
              <a:t/>
            </a:r>
            <a:br>
              <a:rPr lang="pl-PL" sz="400"/>
            </a:br>
            <a:r>
              <a:rPr lang="pl-PL" sz="1400"/>
              <a:t>Jezu, ufam Tobie!</a:t>
            </a:r>
          </a:p>
        </p:txBody>
      </p:sp>
      <p:sp>
        <p:nvSpPr>
          <p:cNvPr id="22551" name="Text Box 23"/>
          <p:cNvSpPr txBox="1">
            <a:spLocks noChangeArrowheads="1"/>
          </p:cNvSpPr>
          <p:nvPr/>
        </p:nvSpPr>
        <p:spPr bwMode="auto">
          <a:xfrm>
            <a:off x="304800" y="3581400"/>
            <a:ext cx="6934200" cy="457200"/>
          </a:xfrm>
          <a:prstGeom prst="rect">
            <a:avLst/>
          </a:prstGeom>
          <a:noFill/>
          <a:ln w="12700" cap="sq">
            <a:noFill/>
            <a:miter lim="800000"/>
            <a:headEnd type="none" w="sm" len="sm"/>
            <a:tailEnd type="none" w="sm" len="sm"/>
          </a:ln>
        </p:spPr>
        <p:txBody>
          <a:bodyPr>
            <a:spAutoFit/>
          </a:bodyPr>
          <a:lstStyle/>
          <a:p>
            <a:pPr>
              <a:spcBef>
                <a:spcPct val="50000"/>
              </a:spcBef>
            </a:pPr>
            <a:r>
              <a:rPr lang="pl-PL"/>
              <a:t>8. Która godzina, to godzina Miłosierdzia?</a:t>
            </a:r>
          </a:p>
        </p:txBody>
      </p:sp>
      <p:sp>
        <p:nvSpPr>
          <p:cNvPr id="22552" name="AutoShape 24">
            <a:hlinkClick r:id="" action="ppaction://noaction">
              <a:snd r:embed="rId2" name="glass.wav"/>
            </a:hlinkClick>
          </p:cNvPr>
          <p:cNvSpPr>
            <a:spLocks noChangeArrowheads="1"/>
          </p:cNvSpPr>
          <p:nvPr/>
        </p:nvSpPr>
        <p:spPr bwMode="auto">
          <a:xfrm>
            <a:off x="3276600" y="4038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2553" name="AutoShape 25">
            <a:hlinkClick r:id="" action="ppaction://noaction">
              <a:snd r:embed="rId2" name="glass.wav"/>
            </a:hlinkClick>
          </p:cNvPr>
          <p:cNvSpPr>
            <a:spLocks noChangeArrowheads="1"/>
          </p:cNvSpPr>
          <p:nvPr/>
        </p:nvSpPr>
        <p:spPr bwMode="auto">
          <a:xfrm>
            <a:off x="5943600" y="4038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2554" name="Text Box 26">
            <a:hlinkClick r:id="" action="ppaction://noaction">
              <a:snd r:embed="rId2" name="glass.wav"/>
            </a:hlinkClick>
          </p:cNvPr>
          <p:cNvSpPr txBox="1">
            <a:spLocks noChangeArrowheads="1"/>
          </p:cNvSpPr>
          <p:nvPr/>
        </p:nvSpPr>
        <p:spPr bwMode="auto">
          <a:xfrm>
            <a:off x="3352800" y="4114800"/>
            <a:ext cx="2209800" cy="396875"/>
          </a:xfrm>
          <a:prstGeom prst="rect">
            <a:avLst/>
          </a:prstGeom>
          <a:noFill/>
          <a:ln w="12700" cap="sq">
            <a:noFill/>
            <a:miter lim="800000"/>
            <a:headEnd type="none" w="sm" len="sm"/>
            <a:tailEnd type="none" w="sm" len="sm"/>
          </a:ln>
        </p:spPr>
        <p:txBody>
          <a:bodyPr>
            <a:spAutoFit/>
          </a:bodyPr>
          <a:lstStyle/>
          <a:p>
            <a:pPr algn="ctr">
              <a:spcBef>
                <a:spcPct val="50000"/>
              </a:spcBef>
            </a:pPr>
            <a:r>
              <a:rPr lang="pl-PL" sz="2000"/>
              <a:t>9.00</a:t>
            </a:r>
          </a:p>
        </p:txBody>
      </p:sp>
      <p:sp>
        <p:nvSpPr>
          <p:cNvPr id="22555" name="Text Box 27">
            <a:hlinkClick r:id="" action="ppaction://noaction">
              <a:snd r:embed="rId2" name="glass.wav"/>
            </a:hlinkClick>
          </p:cNvPr>
          <p:cNvSpPr txBox="1">
            <a:spLocks noChangeArrowheads="1"/>
          </p:cNvSpPr>
          <p:nvPr/>
        </p:nvSpPr>
        <p:spPr bwMode="auto">
          <a:xfrm>
            <a:off x="6019800" y="4114800"/>
            <a:ext cx="2209800" cy="396875"/>
          </a:xfrm>
          <a:prstGeom prst="rect">
            <a:avLst/>
          </a:prstGeom>
          <a:noFill/>
          <a:ln w="12700" cap="sq">
            <a:noFill/>
            <a:miter lim="800000"/>
            <a:headEnd type="none" w="sm" len="sm"/>
            <a:tailEnd type="none" w="sm" len="sm"/>
          </a:ln>
        </p:spPr>
        <p:txBody>
          <a:bodyPr>
            <a:spAutoFit/>
          </a:bodyPr>
          <a:lstStyle/>
          <a:p>
            <a:pPr algn="ctr">
              <a:spcBef>
                <a:spcPct val="50000"/>
              </a:spcBef>
            </a:pPr>
            <a:r>
              <a:rPr lang="pl-PL" sz="2000"/>
              <a:t>24.00</a:t>
            </a:r>
          </a:p>
        </p:txBody>
      </p:sp>
      <p:sp>
        <p:nvSpPr>
          <p:cNvPr id="22556" name="AutoShape 28">
            <a:hlinkClick r:id="" action="ppaction://noaction">
              <a:snd r:embed="rId3" name="applause.wav"/>
            </a:hlinkClick>
          </p:cNvPr>
          <p:cNvSpPr>
            <a:spLocks noChangeArrowheads="1"/>
          </p:cNvSpPr>
          <p:nvPr/>
        </p:nvSpPr>
        <p:spPr bwMode="auto">
          <a:xfrm>
            <a:off x="609600" y="4038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2557" name="Text Box 29">
            <a:hlinkClick r:id="" action="ppaction://noaction">
              <a:snd r:embed="rId3" name="applause.wav"/>
            </a:hlinkClick>
          </p:cNvPr>
          <p:cNvSpPr txBox="1">
            <a:spLocks noChangeArrowheads="1"/>
          </p:cNvSpPr>
          <p:nvPr/>
        </p:nvSpPr>
        <p:spPr bwMode="auto">
          <a:xfrm>
            <a:off x="685800" y="4114800"/>
            <a:ext cx="22098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
              <a:t/>
            </a:r>
            <a:br>
              <a:rPr lang="pl-PL" sz="400"/>
            </a:br>
            <a:r>
              <a:rPr lang="pl-PL" sz="2000"/>
              <a:t>15.00</a:t>
            </a:r>
          </a:p>
        </p:txBody>
      </p:sp>
      <p:sp>
        <p:nvSpPr>
          <p:cNvPr id="22558" name="AutoShape 31">
            <a:hlinkClick r:id="" action="ppaction://noaction">
              <a:snd r:embed="rId2" name="glass.wav"/>
            </a:hlinkClick>
          </p:cNvPr>
          <p:cNvSpPr>
            <a:spLocks noChangeArrowheads="1"/>
          </p:cNvSpPr>
          <p:nvPr/>
        </p:nvSpPr>
        <p:spPr bwMode="auto">
          <a:xfrm>
            <a:off x="685800" y="5181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2559" name="AutoShape 32">
            <a:hlinkClick r:id="" action="ppaction://noaction">
              <a:snd r:embed="rId2" name="glass.wav"/>
            </a:hlinkClick>
          </p:cNvPr>
          <p:cNvSpPr>
            <a:spLocks noChangeArrowheads="1"/>
          </p:cNvSpPr>
          <p:nvPr/>
        </p:nvSpPr>
        <p:spPr bwMode="auto">
          <a:xfrm>
            <a:off x="3276600" y="5181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2560" name="Text Box 33">
            <a:hlinkClick r:id="" action="ppaction://noaction">
              <a:snd r:embed="rId2" name="glass.wav"/>
            </a:hlinkClick>
          </p:cNvPr>
          <p:cNvSpPr txBox="1">
            <a:spLocks noChangeArrowheads="1"/>
          </p:cNvSpPr>
          <p:nvPr/>
        </p:nvSpPr>
        <p:spPr bwMode="auto">
          <a:xfrm>
            <a:off x="762000" y="5257800"/>
            <a:ext cx="2209800" cy="517525"/>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bo Pan Jezus ukazał się wtedy s. Faustynie</a:t>
            </a:r>
          </a:p>
        </p:txBody>
      </p:sp>
      <p:sp>
        <p:nvSpPr>
          <p:cNvPr id="22561" name="Text Box 34">
            <a:hlinkClick r:id="" action="ppaction://noaction">
              <a:snd r:embed="rId2" name="glass.wav"/>
            </a:hlinkClick>
          </p:cNvPr>
          <p:cNvSpPr txBox="1">
            <a:spLocks noChangeArrowheads="1"/>
          </p:cNvSpPr>
          <p:nvPr/>
        </p:nvSpPr>
        <p:spPr bwMode="auto">
          <a:xfrm>
            <a:off x="3352800" y="5181600"/>
            <a:ext cx="2209800" cy="517525"/>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bo wtedy dzwony biją na wspólną modlitwę</a:t>
            </a:r>
          </a:p>
        </p:txBody>
      </p:sp>
      <p:sp>
        <p:nvSpPr>
          <p:cNvPr id="22562" name="AutoShape 35">
            <a:hlinkClick r:id="" action="ppaction://noaction">
              <a:snd r:embed="rId3" name="applause.wav"/>
            </a:hlinkClick>
          </p:cNvPr>
          <p:cNvSpPr>
            <a:spLocks noChangeArrowheads="1"/>
          </p:cNvSpPr>
          <p:nvPr/>
        </p:nvSpPr>
        <p:spPr bwMode="auto">
          <a:xfrm>
            <a:off x="6019800" y="52578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22563" name="Text Box 36">
            <a:hlinkClick r:id="" action="ppaction://noaction">
              <a:snd r:embed="rId3" name="applause.wav"/>
            </a:hlinkClick>
          </p:cNvPr>
          <p:cNvSpPr txBox="1">
            <a:spLocks noChangeArrowheads="1"/>
          </p:cNvSpPr>
          <p:nvPr/>
        </p:nvSpPr>
        <p:spPr bwMode="auto">
          <a:xfrm>
            <a:off x="6096000" y="5257800"/>
            <a:ext cx="2209800" cy="577850"/>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
              <a:t/>
            </a:r>
            <a:br>
              <a:rPr lang="pl-PL" sz="400"/>
            </a:br>
            <a:r>
              <a:rPr lang="pl-PL" sz="1400"/>
              <a:t>bo w tej godzinie Pan Jezus umarł na krzyżu</a:t>
            </a:r>
          </a:p>
        </p:txBody>
      </p:sp>
      <p:sp>
        <p:nvSpPr>
          <p:cNvPr id="22564" name="Text Box 37"/>
          <p:cNvSpPr txBox="1">
            <a:spLocks noChangeArrowheads="1"/>
          </p:cNvSpPr>
          <p:nvPr/>
        </p:nvSpPr>
        <p:spPr bwMode="auto">
          <a:xfrm>
            <a:off x="304800" y="4724400"/>
            <a:ext cx="6934200" cy="457200"/>
          </a:xfrm>
          <a:prstGeom prst="rect">
            <a:avLst/>
          </a:prstGeom>
          <a:noFill/>
          <a:ln w="12700" cap="sq">
            <a:noFill/>
            <a:miter lim="800000"/>
            <a:headEnd type="none" w="sm" len="sm"/>
            <a:tailEnd type="none" w="sm" len="sm"/>
          </a:ln>
        </p:spPr>
        <p:txBody>
          <a:bodyPr>
            <a:spAutoFit/>
          </a:bodyPr>
          <a:lstStyle/>
          <a:p>
            <a:pPr>
              <a:spcBef>
                <a:spcPct val="50000"/>
              </a:spcBef>
            </a:pPr>
            <a:r>
              <a:rPr lang="pl-PL"/>
              <a:t>9. Dlaczego to właśnie ta godzina?</a:t>
            </a:r>
          </a:p>
        </p:txBody>
      </p:sp>
    </p:spTree>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4213" y="1196975"/>
            <a:ext cx="7772400" cy="2232025"/>
          </a:xfrm>
        </p:spPr>
        <p:txBody>
          <a:bodyPr/>
          <a:lstStyle/>
          <a:p>
            <a:pPr algn="l"/>
            <a:r>
              <a:rPr lang="pl-PL" sz="2400" smtClean="0"/>
              <a:t>Data: 12.04.2021</a:t>
            </a:r>
            <a:br>
              <a:rPr lang="pl-PL" sz="2400" smtClean="0"/>
            </a:br>
            <a:r>
              <a:rPr lang="pl-PL" sz="2400" smtClean="0"/>
              <a:t>1. Zapisz temat w zeszycie</a:t>
            </a:r>
            <a:br>
              <a:rPr lang="pl-PL" sz="2400" smtClean="0"/>
            </a:br>
            <a:r>
              <a:rPr lang="pl-PL" sz="2400" smtClean="0"/>
              <a:t>2. Zapoznaj się z prezentacją.</a:t>
            </a:r>
            <a:br>
              <a:rPr lang="pl-PL" sz="2400" smtClean="0"/>
            </a:br>
            <a:r>
              <a:rPr lang="pl-PL" sz="2400" smtClean="0"/>
              <a:t>3. Zrób zadania znajdujące się na końcu prezentacji</a:t>
            </a:r>
            <a:r>
              <a:rPr lang="pl-PL" sz="180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C:\Documents and Settings\Janik\Pulpit\po prawej stronie\RELIGIA\miłosierdzie\Jezu%20Ufam%20Tobie.jpg"/>
          <p:cNvPicPr>
            <a:picLocks noChangeAspect="1" noChangeArrowheads="1"/>
          </p:cNvPicPr>
          <p:nvPr/>
        </p:nvPicPr>
        <p:blipFill>
          <a:blip r:embed="rId2"/>
          <a:srcRect/>
          <a:stretch>
            <a:fillRect/>
          </a:stretch>
        </p:blipFill>
        <p:spPr bwMode="auto">
          <a:xfrm>
            <a:off x="381000" y="1219200"/>
            <a:ext cx="2936875" cy="4914900"/>
          </a:xfrm>
          <a:prstGeom prst="rect">
            <a:avLst/>
          </a:prstGeom>
          <a:noFill/>
          <a:ln w="9525">
            <a:noFill/>
            <a:miter lim="800000"/>
            <a:headEnd/>
            <a:tailEnd/>
          </a:ln>
        </p:spPr>
      </p:pic>
      <p:sp>
        <p:nvSpPr>
          <p:cNvPr id="6149" name="Text Box 5"/>
          <p:cNvSpPr txBox="1">
            <a:spLocks noChangeArrowheads="1"/>
          </p:cNvSpPr>
          <p:nvPr/>
        </p:nvSpPr>
        <p:spPr bwMode="auto">
          <a:xfrm>
            <a:off x="3810000" y="1828800"/>
            <a:ext cx="4572000" cy="3378200"/>
          </a:xfrm>
          <a:prstGeom prst="rect">
            <a:avLst/>
          </a:prstGeom>
          <a:noFill/>
          <a:ln w="12700" cap="sq">
            <a:noFill/>
            <a:miter lim="800000"/>
            <a:headEnd type="none" w="sm" len="sm"/>
            <a:tailEnd type="none" w="sm" len="sm"/>
          </a:ln>
        </p:spPr>
        <p:txBody>
          <a:bodyPr>
            <a:spAutoFit/>
          </a:bodyPr>
          <a:lstStyle/>
          <a:p>
            <a:pPr algn="ctr">
              <a:spcBef>
                <a:spcPct val="50000"/>
              </a:spcBef>
            </a:pPr>
            <a:r>
              <a:rPr lang="pl-PL">
                <a:solidFill>
                  <a:srgbClr val="480000"/>
                </a:solidFill>
              </a:rPr>
              <a:t>„Chcę - powiedział Pan Jezus do siostry Faustyny Kowalskiej - aby ten obraz (...) był uroczyście poświęcony w pierwszą niedzielę po Wielkanocy; ta niedziela ma być </a:t>
            </a:r>
            <a:r>
              <a:rPr lang="pl-PL" b="1">
                <a:solidFill>
                  <a:srgbClr val="480000"/>
                </a:solidFill>
              </a:rPr>
              <a:t>Świętem Miłosierdzia</a:t>
            </a:r>
            <a:r>
              <a:rPr lang="pl-PL">
                <a:solidFill>
                  <a:srgbClr val="480000"/>
                </a:solidFill>
              </a:rPr>
              <a:t>.” (Dz.49)</a:t>
            </a:r>
          </a:p>
          <a:p>
            <a:pPr algn="r">
              <a:spcBef>
                <a:spcPct val="50000"/>
              </a:spcBef>
            </a:pPr>
            <a:r>
              <a:rPr lang="pl-PL">
                <a:solidFill>
                  <a:srgbClr val="480000"/>
                </a:solidFill>
              </a:rPr>
              <a:t>Płock 1931 r.</a:t>
            </a:r>
          </a:p>
          <a:p>
            <a:pPr>
              <a:spcBef>
                <a:spcPct val="50000"/>
              </a:spcBef>
            </a:pPr>
            <a:endParaRPr lang="pl-PL"/>
          </a:p>
        </p:txBody>
      </p:sp>
      <p:sp>
        <p:nvSpPr>
          <p:cNvPr id="6151" name="Text Box 7"/>
          <p:cNvSpPr txBox="1">
            <a:spLocks noChangeArrowheads="1"/>
          </p:cNvSpPr>
          <p:nvPr/>
        </p:nvSpPr>
        <p:spPr bwMode="auto">
          <a:xfrm>
            <a:off x="685800" y="228600"/>
            <a:ext cx="7848600" cy="701675"/>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0" b="1">
                <a:solidFill>
                  <a:srgbClr val="CC3300"/>
                </a:solidFill>
                <a:latin typeface="Monotype Corsiva" pitchFamily="66" charset="0"/>
              </a:rPr>
              <a:t>Historia święta</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slide(fromBottom)">
                                      <p:cBhvr>
                                        <p:cTn id="7" dur="500"/>
                                        <p:tgtEl>
                                          <p:spTgt spid="6151"/>
                                        </p:tgtEl>
                                      </p:cBhvr>
                                    </p:animEffect>
                                  </p:childTnLst>
                                </p:cTn>
                              </p:par>
                            </p:childTnLst>
                          </p:cTn>
                        </p:par>
                        <p:par>
                          <p:cTn id="8" fill="hold">
                            <p:stCondLst>
                              <p:cond delay="500"/>
                            </p:stCondLst>
                            <p:childTnLst>
                              <p:par>
                                <p:cTn id="9" presetID="3" presetClass="entr" presetSubtype="5" fill="hold" nodeType="afterEffect">
                                  <p:stCondLst>
                                    <p:cond delay="0"/>
                                  </p:stCondLst>
                                  <p:childTnLst>
                                    <p:set>
                                      <p:cBhvr>
                                        <p:cTn id="10" dur="1" fill="hold">
                                          <p:stCondLst>
                                            <p:cond delay="0"/>
                                          </p:stCondLst>
                                        </p:cTn>
                                        <p:tgtEl>
                                          <p:spTgt spid="6148"/>
                                        </p:tgtEl>
                                        <p:attrNameLst>
                                          <p:attrName>style.visibility</p:attrName>
                                        </p:attrNameLst>
                                      </p:cBhvr>
                                      <p:to>
                                        <p:strVal val="visible"/>
                                      </p:to>
                                    </p:set>
                                    <p:animEffect transition="in" filter="blinds(vertical)">
                                      <p:cBhvr>
                                        <p:cTn id="11" dur="500"/>
                                        <p:tgtEl>
                                          <p:spTgt spid="6148"/>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6149"/>
                                        </p:tgtEl>
                                        <p:attrNameLst>
                                          <p:attrName>style.visibility</p:attrName>
                                        </p:attrNameLst>
                                      </p:cBhvr>
                                      <p:to>
                                        <p:strVal val="visible"/>
                                      </p:to>
                                    </p:set>
                                    <p:animEffect transition="in" filter="dissolve">
                                      <p:cBhvr>
                                        <p:cTn id="15"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utoUpdateAnimBg="0"/>
      <p:bldP spid="615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ytuł 1"/>
          <p:cNvSpPr>
            <a:spLocks noGrp="1"/>
          </p:cNvSpPr>
          <p:nvPr>
            <p:ph type="title"/>
          </p:nvPr>
        </p:nvSpPr>
        <p:spPr>
          <a:xfrm>
            <a:off x="428625" y="0"/>
            <a:ext cx="8115300" cy="1162050"/>
          </a:xfrm>
        </p:spPr>
        <p:txBody>
          <a:bodyPr/>
          <a:lstStyle/>
          <a:p>
            <a:pPr algn="ctr"/>
            <a:r>
              <a:rPr lang="pl-PL" sz="4000" smtClean="0">
                <a:solidFill>
                  <a:srgbClr val="CC3300"/>
                </a:solidFill>
                <a:latin typeface="Monotype Corsiva" pitchFamily="66" charset="0"/>
              </a:rPr>
              <a:t>Ustanowienie święta</a:t>
            </a:r>
            <a:r>
              <a:rPr lang="pl-PL" smtClean="0">
                <a:solidFill>
                  <a:srgbClr val="CC3300"/>
                </a:solidFill>
                <a:latin typeface="Monotype Corsiva" pitchFamily="66" charset="0"/>
              </a:rPr>
              <a:t/>
            </a:r>
            <a:br>
              <a:rPr lang="pl-PL" smtClean="0">
                <a:solidFill>
                  <a:srgbClr val="CC3300"/>
                </a:solidFill>
                <a:latin typeface="Monotype Corsiva" pitchFamily="66" charset="0"/>
              </a:rPr>
            </a:br>
            <a:endParaRPr lang="pl-PL" smtClean="0"/>
          </a:p>
        </p:txBody>
      </p:sp>
      <p:pic>
        <p:nvPicPr>
          <p:cNvPr id="15363" name="Symbol zastępczy zawartości 4" descr="JPII.jpg"/>
          <p:cNvPicPr>
            <a:picLocks noGrp="1" noChangeAspect="1"/>
          </p:cNvPicPr>
          <p:nvPr>
            <p:ph idx="1"/>
          </p:nvPr>
        </p:nvPicPr>
        <p:blipFill>
          <a:blip r:embed="rId2"/>
          <a:srcRect/>
          <a:stretch>
            <a:fillRect/>
          </a:stretch>
        </p:blipFill>
        <p:spPr>
          <a:xfrm>
            <a:off x="3429000" y="2500313"/>
            <a:ext cx="5546725" cy="3286125"/>
          </a:xfrm>
        </p:spPr>
      </p:pic>
      <p:sp>
        <p:nvSpPr>
          <p:cNvPr id="15364" name="Symbol zastępczy tekstu 3"/>
          <p:cNvSpPr>
            <a:spLocks noGrp="1"/>
          </p:cNvSpPr>
          <p:nvPr>
            <p:ph type="body" sz="half" idx="2"/>
          </p:nvPr>
        </p:nvSpPr>
        <p:spPr>
          <a:xfrm>
            <a:off x="285750" y="1500188"/>
            <a:ext cx="3008313" cy="4691062"/>
          </a:xfrm>
        </p:spPr>
        <p:txBody>
          <a:bodyPr/>
          <a:lstStyle/>
          <a:p>
            <a:pPr algn="just"/>
            <a:r>
              <a:rPr lang="pl-PL" sz="2000" smtClean="0"/>
              <a:t>Spełniając polecenie Pana Jezusa dane siostrze Faustynie, papież JAN PAWEŁ II 30 kwietnia 2000 r. ustanowił Święto Miłosierdzia Bożego dla całego Kościoła oraz ogłosił siostrę Faustynę Kowalską świętą.</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85800" y="228600"/>
            <a:ext cx="7848600" cy="701675"/>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0" b="1">
                <a:solidFill>
                  <a:srgbClr val="CC3300"/>
                </a:solidFill>
                <a:latin typeface="Monotype Corsiva" pitchFamily="66" charset="0"/>
              </a:rPr>
              <a:t>Historia obrazu Jezusa Miłosiernego</a:t>
            </a:r>
          </a:p>
        </p:txBody>
      </p:sp>
      <p:pic>
        <p:nvPicPr>
          <p:cNvPr id="10243" name="Picture 3" descr="C:\Documents and Settings\Janik\Pulpit\po prawej stronie\RELIGIA\miłosierdzie\Jezu%20Ufam%20Tobie.jpg"/>
          <p:cNvPicPr>
            <a:picLocks noChangeAspect="1" noChangeArrowheads="1"/>
          </p:cNvPicPr>
          <p:nvPr/>
        </p:nvPicPr>
        <p:blipFill>
          <a:blip r:embed="rId2"/>
          <a:srcRect/>
          <a:stretch>
            <a:fillRect/>
          </a:stretch>
        </p:blipFill>
        <p:spPr bwMode="auto">
          <a:xfrm>
            <a:off x="228600" y="1219200"/>
            <a:ext cx="2936875" cy="4914900"/>
          </a:xfrm>
          <a:prstGeom prst="rect">
            <a:avLst/>
          </a:prstGeom>
          <a:noFill/>
          <a:ln w="9525">
            <a:noFill/>
            <a:miter lim="800000"/>
            <a:headEnd/>
            <a:tailEnd/>
          </a:ln>
        </p:spPr>
      </p:pic>
      <p:sp>
        <p:nvSpPr>
          <p:cNvPr id="10244" name="Text Box 4"/>
          <p:cNvSpPr txBox="1">
            <a:spLocks noChangeArrowheads="1"/>
          </p:cNvSpPr>
          <p:nvPr/>
        </p:nvSpPr>
        <p:spPr bwMode="auto">
          <a:xfrm>
            <a:off x="3200400" y="1219200"/>
            <a:ext cx="5791200" cy="4370388"/>
          </a:xfrm>
          <a:prstGeom prst="rect">
            <a:avLst/>
          </a:prstGeom>
          <a:noFill/>
          <a:ln w="12700" cap="sq">
            <a:noFill/>
            <a:miter lim="800000"/>
            <a:headEnd type="none" w="sm" len="sm"/>
            <a:tailEnd type="none" w="sm" len="sm"/>
          </a:ln>
        </p:spPr>
        <p:txBody>
          <a:bodyPr>
            <a:spAutoFit/>
          </a:bodyPr>
          <a:lstStyle/>
          <a:p>
            <a:pPr algn="ctr">
              <a:spcBef>
                <a:spcPct val="50000"/>
              </a:spcBef>
            </a:pPr>
            <a:r>
              <a:rPr lang="pl-PL" sz="2200">
                <a:solidFill>
                  <a:srgbClr val="480000"/>
                </a:solidFill>
              </a:rPr>
              <a:t>Wizję obrazu Jezusa Miłosiernego, siostra Faustyna otrzymała od Pana Jezusa 22 lutego 1931r. w Płocku, we własnej celi klasztornej:</a:t>
            </a:r>
          </a:p>
          <a:p>
            <a:pPr algn="ctr">
              <a:spcBef>
                <a:spcPct val="50000"/>
              </a:spcBef>
            </a:pPr>
            <a:r>
              <a:rPr lang="pl-PL" sz="1600" i="1">
                <a:solidFill>
                  <a:srgbClr val="800080"/>
                </a:solidFill>
                <a:latin typeface="Arial" charset="0"/>
              </a:rPr>
              <a:t>„Wieczorem, kiedy byłam w celi</a:t>
            </a:r>
            <a:r>
              <a:rPr lang="pl-PL" sz="1600">
                <a:solidFill>
                  <a:srgbClr val="800080"/>
                </a:solidFill>
                <a:latin typeface="Arial" charset="0"/>
              </a:rPr>
              <a:t> - pisze w </a:t>
            </a:r>
            <a:r>
              <a:rPr lang="pl-PL" sz="1600" i="1">
                <a:solidFill>
                  <a:srgbClr val="800080"/>
                </a:solidFill>
                <a:latin typeface="Arial" charset="0"/>
              </a:rPr>
              <a:t>Dzienniczku</a:t>
            </a:r>
            <a:r>
              <a:rPr lang="pl-PL" sz="1600">
                <a:solidFill>
                  <a:srgbClr val="800080"/>
                </a:solidFill>
                <a:latin typeface="Arial" charset="0"/>
              </a:rPr>
              <a:t> - </a:t>
            </a:r>
            <a:r>
              <a:rPr lang="pl-PL" sz="1600" i="1">
                <a:solidFill>
                  <a:srgbClr val="800080"/>
                </a:solidFill>
                <a:latin typeface="Arial" charset="0"/>
              </a:rPr>
              <a:t>ujrzałam Pana Jezusa ubranego w szacie białej. Jedna ręka wzniesiona do błogosławieństwa, a druga dotykała szaty na piersiach. Z uchylenia szaty na piersiach wychodziły dwa wielkie promienie, jeden czerwony, a drugi blady. (...)Po chwili powiedział mi Jezus:</a:t>
            </a:r>
            <a:r>
              <a:rPr lang="pl-PL" sz="1600" i="1">
                <a:solidFill>
                  <a:srgbClr val="000080"/>
                </a:solidFill>
                <a:latin typeface="Arial" charset="0"/>
              </a:rPr>
              <a:t> </a:t>
            </a:r>
            <a:r>
              <a:rPr lang="pl-PL" sz="1600" b="1" i="1">
                <a:solidFill>
                  <a:srgbClr val="FF7C80"/>
                </a:solidFill>
                <a:latin typeface="Arial" charset="0"/>
              </a:rPr>
              <a:t>Wymaluj obraz według rysunku, który widzisz, z podpisem: Jezu, ufam Tobie</a:t>
            </a:r>
            <a:r>
              <a:rPr lang="pl-PL" sz="1600" i="1">
                <a:solidFill>
                  <a:srgbClr val="920022"/>
                </a:solidFill>
                <a:latin typeface="Arial" charset="0"/>
              </a:rPr>
              <a:t>. </a:t>
            </a:r>
            <a:r>
              <a:rPr lang="pl-PL" sz="1600" b="1" i="1">
                <a:solidFill>
                  <a:srgbClr val="FF7C80"/>
                </a:solidFill>
                <a:latin typeface="Arial" charset="0"/>
              </a:rPr>
              <a:t>Chcę, aby ten obraz(...) by uroczyście poświęcony w pierwszą niedzielę po Wielkanocy, ta niedziela ma być świętem Miłosierdzia</a:t>
            </a:r>
            <a:r>
              <a:rPr lang="pl-PL" sz="1600" b="1" i="1">
                <a:solidFill>
                  <a:srgbClr val="920022"/>
                </a:solidFill>
                <a:latin typeface="Arial" charset="0"/>
              </a:rPr>
              <a:t>”</a:t>
            </a:r>
            <a:endParaRPr lang="pl-PL" sz="1600">
              <a:solidFill>
                <a:srgbClr val="000080"/>
              </a:solidFill>
              <a:latin typeface="Arial" charset="0"/>
            </a:endParaRPr>
          </a:p>
          <a:p>
            <a:pPr algn="ctr">
              <a:spcBef>
                <a:spcPct val="50000"/>
              </a:spcBef>
            </a:pPr>
            <a:endParaRPr lang="pl-PL" sz="1600">
              <a:solidFill>
                <a:srgbClr val="480000"/>
              </a:solidFill>
            </a:endParaRPr>
          </a:p>
          <a:p>
            <a:pPr>
              <a:spcBef>
                <a:spcPct val="50000"/>
              </a:spcBef>
            </a:pPr>
            <a:endParaRPr lang="pl-PL"/>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slide(fromBottom)">
                                      <p:cBhvr>
                                        <p:cTn id="7" dur="500"/>
                                        <p:tgtEl>
                                          <p:spTgt spid="10242"/>
                                        </p:tgtEl>
                                      </p:cBhvr>
                                    </p:animEffect>
                                  </p:childTnLst>
                                </p:cTn>
                              </p:par>
                            </p:childTnLst>
                          </p:cTn>
                        </p:par>
                        <p:par>
                          <p:cTn id="8" fill="hold">
                            <p:stCondLst>
                              <p:cond delay="500"/>
                            </p:stCondLst>
                            <p:childTnLst>
                              <p:par>
                                <p:cTn id="9" presetID="3" presetClass="entr" presetSubtype="5" fill="hold" nodeType="afterEffect">
                                  <p:stCondLst>
                                    <p:cond delay="0"/>
                                  </p:stCondLst>
                                  <p:childTnLst>
                                    <p:set>
                                      <p:cBhvr>
                                        <p:cTn id="10" dur="1" fill="hold">
                                          <p:stCondLst>
                                            <p:cond delay="0"/>
                                          </p:stCondLst>
                                        </p:cTn>
                                        <p:tgtEl>
                                          <p:spTgt spid="10243"/>
                                        </p:tgtEl>
                                        <p:attrNameLst>
                                          <p:attrName>style.visibility</p:attrName>
                                        </p:attrNameLst>
                                      </p:cBhvr>
                                      <p:to>
                                        <p:strVal val="visible"/>
                                      </p:to>
                                    </p:set>
                                    <p:animEffect transition="in" filter="blinds(vertical)">
                                      <p:cBhvr>
                                        <p:cTn id="11" dur="500"/>
                                        <p:tgtEl>
                                          <p:spTgt spid="10243"/>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244"/>
                                        </p:tgtEl>
                                        <p:attrNameLst>
                                          <p:attrName>style.visibility</p:attrName>
                                        </p:attrNameLst>
                                      </p:cBhvr>
                                      <p:to>
                                        <p:strVal val="visible"/>
                                      </p:to>
                                    </p:set>
                                    <p:animEffect transition="in" filter="dissolve">
                                      <p:cBhvr>
                                        <p:cTn id="15"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685800" y="228600"/>
            <a:ext cx="7848600" cy="701675"/>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0" b="1">
                <a:solidFill>
                  <a:srgbClr val="CC3300"/>
                </a:solidFill>
                <a:latin typeface="Monotype Corsiva" pitchFamily="66" charset="0"/>
              </a:rPr>
              <a:t>Znaczenie symboli obrazu </a:t>
            </a:r>
          </a:p>
        </p:txBody>
      </p:sp>
      <p:pic>
        <p:nvPicPr>
          <p:cNvPr id="11267" name="Picture 3" descr="C:\Documents and Settings\Janik\Pulpit\po prawej stronie\RELIGIA\miłosierdzie\Jezu%20Ufam%20Tobie.jpg"/>
          <p:cNvPicPr>
            <a:picLocks noChangeAspect="1" noChangeArrowheads="1"/>
          </p:cNvPicPr>
          <p:nvPr/>
        </p:nvPicPr>
        <p:blipFill>
          <a:blip r:embed="rId2"/>
          <a:srcRect/>
          <a:stretch>
            <a:fillRect/>
          </a:stretch>
        </p:blipFill>
        <p:spPr bwMode="auto">
          <a:xfrm>
            <a:off x="304800" y="990600"/>
            <a:ext cx="2936875" cy="4914900"/>
          </a:xfrm>
          <a:prstGeom prst="rect">
            <a:avLst/>
          </a:prstGeom>
          <a:noFill/>
          <a:ln w="9525">
            <a:noFill/>
            <a:miter lim="800000"/>
            <a:headEnd/>
            <a:tailEnd/>
          </a:ln>
        </p:spPr>
      </p:pic>
      <p:sp>
        <p:nvSpPr>
          <p:cNvPr id="11268" name="Text Box 4"/>
          <p:cNvSpPr txBox="1">
            <a:spLocks noChangeArrowheads="1"/>
          </p:cNvSpPr>
          <p:nvPr/>
        </p:nvSpPr>
        <p:spPr bwMode="auto">
          <a:xfrm>
            <a:off x="3429000" y="990600"/>
            <a:ext cx="5257800" cy="3390900"/>
          </a:xfrm>
          <a:prstGeom prst="rect">
            <a:avLst/>
          </a:prstGeom>
          <a:noFill/>
          <a:ln w="12700" cap="sq">
            <a:noFill/>
            <a:miter lim="800000"/>
            <a:headEnd type="none" w="sm" len="sm"/>
            <a:tailEnd type="none" w="sm" len="sm"/>
          </a:ln>
        </p:spPr>
        <p:txBody>
          <a:bodyPr>
            <a:spAutoFit/>
          </a:bodyPr>
          <a:lstStyle/>
          <a:p>
            <a:pPr>
              <a:spcBef>
                <a:spcPct val="50000"/>
              </a:spcBef>
            </a:pPr>
            <a:r>
              <a:rPr lang="pl-PL" sz="1800"/>
              <a:t>Charakterystyczne dla tego wizerunku Chrystusa są dwa promienie. Pan Jezus, zapytany o ich znaczenie, wyjaśnił: </a:t>
            </a:r>
          </a:p>
          <a:p>
            <a:pPr>
              <a:spcBef>
                <a:spcPct val="50000"/>
              </a:spcBef>
            </a:pPr>
            <a:r>
              <a:rPr lang="pl-PL" sz="1800" i="1" u="sng">
                <a:solidFill>
                  <a:srgbClr val="920022"/>
                </a:solidFill>
              </a:rPr>
              <a:t>Blady promień</a:t>
            </a:r>
            <a:r>
              <a:rPr lang="pl-PL" sz="1800" i="1">
                <a:solidFill>
                  <a:srgbClr val="920022"/>
                </a:solidFill>
              </a:rPr>
              <a:t> oznacza wodę, która usprawiedliwia dusze; </a:t>
            </a:r>
            <a:r>
              <a:rPr lang="pl-PL" sz="1800" i="1" u="sng">
                <a:solidFill>
                  <a:srgbClr val="920022"/>
                </a:solidFill>
              </a:rPr>
              <a:t>czerwony promień</a:t>
            </a:r>
            <a:r>
              <a:rPr lang="pl-PL" sz="1800" i="1">
                <a:solidFill>
                  <a:srgbClr val="920022"/>
                </a:solidFill>
              </a:rPr>
              <a:t> oznacza krew, która jest życiem dusz (Dz. 299).</a:t>
            </a:r>
          </a:p>
          <a:p>
            <a:pPr>
              <a:spcBef>
                <a:spcPct val="50000"/>
              </a:spcBef>
            </a:pPr>
            <a:r>
              <a:rPr lang="pl-PL" sz="1800"/>
              <a:t>Woda  </a:t>
            </a:r>
            <a:r>
              <a:rPr lang="pl-PL" sz="1800">
                <a:sym typeface="Wingdings 3" pitchFamily="18" charset="2"/>
              </a:rPr>
              <a:t> sakrament chrztu </a:t>
            </a:r>
            <a:br>
              <a:rPr lang="pl-PL" sz="1800">
                <a:sym typeface="Wingdings 3" pitchFamily="18" charset="2"/>
              </a:rPr>
            </a:br>
            <a:r>
              <a:rPr lang="pl-PL" sz="1800">
                <a:sym typeface="Wingdings 3" pitchFamily="18" charset="2"/>
              </a:rPr>
              <a:t>            sakrament pokuty i pojednania </a:t>
            </a:r>
          </a:p>
          <a:p>
            <a:pPr>
              <a:spcBef>
                <a:spcPct val="50000"/>
              </a:spcBef>
            </a:pPr>
            <a:endParaRPr lang="pl-PL" sz="1800">
              <a:sym typeface="Wingdings 3" pitchFamily="18" charset="2"/>
            </a:endParaRPr>
          </a:p>
          <a:p>
            <a:pPr>
              <a:spcBef>
                <a:spcPct val="50000"/>
              </a:spcBef>
            </a:pPr>
            <a:r>
              <a:rPr lang="pl-PL" sz="1800">
                <a:sym typeface="Wingdings 3" pitchFamily="18" charset="2"/>
              </a:rPr>
              <a:t>Krew   Eucharystia</a:t>
            </a:r>
            <a:endParaRPr lang="pl-PL" sz="1800"/>
          </a:p>
        </p:txBody>
      </p:sp>
      <p:pic>
        <p:nvPicPr>
          <p:cNvPr id="11270" name="Picture 6" descr="C:\Documents and Settings\Janik\Dane aplikacji\Microsoft\Media Catalog\Downloaded Clips\cl7c\j0310376.wmf"/>
          <p:cNvPicPr>
            <a:picLocks noChangeAspect="1" noChangeArrowheads="1"/>
          </p:cNvPicPr>
          <p:nvPr/>
        </p:nvPicPr>
        <p:blipFill>
          <a:blip r:embed="rId3"/>
          <a:srcRect/>
          <a:stretch>
            <a:fillRect/>
          </a:stretch>
        </p:blipFill>
        <p:spPr bwMode="auto">
          <a:xfrm>
            <a:off x="7239000" y="2667000"/>
            <a:ext cx="911225" cy="1293813"/>
          </a:xfrm>
          <a:prstGeom prst="rect">
            <a:avLst/>
          </a:prstGeom>
          <a:noFill/>
          <a:ln w="9525">
            <a:noFill/>
            <a:miter lim="800000"/>
            <a:headEnd/>
            <a:tailEnd/>
          </a:ln>
        </p:spPr>
      </p:pic>
      <p:pic>
        <p:nvPicPr>
          <p:cNvPr id="11271" name="Picture 7" descr="C:\Documents and Settings\Janik\Dane aplikacji\Microsoft\Media Catalog\Downloaded Clips\cl70\j0280384.wmf"/>
          <p:cNvPicPr>
            <a:picLocks noChangeAspect="1" noChangeArrowheads="1"/>
          </p:cNvPicPr>
          <p:nvPr/>
        </p:nvPicPr>
        <p:blipFill>
          <a:blip r:embed="rId4"/>
          <a:srcRect/>
          <a:stretch>
            <a:fillRect/>
          </a:stretch>
        </p:blipFill>
        <p:spPr bwMode="auto">
          <a:xfrm>
            <a:off x="5562600" y="3581400"/>
            <a:ext cx="849313" cy="1066800"/>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slide(fromBottom)">
                                      <p:cBhvr>
                                        <p:cTn id="7" dur="500"/>
                                        <p:tgtEl>
                                          <p:spTgt spid="11266"/>
                                        </p:tgtEl>
                                      </p:cBhvr>
                                    </p:animEffect>
                                  </p:childTnLst>
                                </p:cTn>
                              </p:par>
                            </p:childTnLst>
                          </p:cTn>
                        </p:par>
                        <p:par>
                          <p:cTn id="8" fill="hold">
                            <p:stCondLst>
                              <p:cond delay="500"/>
                            </p:stCondLst>
                            <p:childTnLst>
                              <p:par>
                                <p:cTn id="9" presetID="3" presetClass="entr" presetSubtype="5" fill="hold" nodeType="afterEffect">
                                  <p:stCondLst>
                                    <p:cond delay="0"/>
                                  </p:stCondLst>
                                  <p:childTnLst>
                                    <p:set>
                                      <p:cBhvr>
                                        <p:cTn id="10" dur="1" fill="hold">
                                          <p:stCondLst>
                                            <p:cond delay="0"/>
                                          </p:stCondLst>
                                        </p:cTn>
                                        <p:tgtEl>
                                          <p:spTgt spid="11267"/>
                                        </p:tgtEl>
                                        <p:attrNameLst>
                                          <p:attrName>style.visibility</p:attrName>
                                        </p:attrNameLst>
                                      </p:cBhvr>
                                      <p:to>
                                        <p:strVal val="visible"/>
                                      </p:to>
                                    </p:set>
                                    <p:animEffect transition="in" filter="blinds(vertical)">
                                      <p:cBhvr>
                                        <p:cTn id="11" dur="500"/>
                                        <p:tgtEl>
                                          <p:spTgt spid="11267"/>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1268"/>
                                        </p:tgtEl>
                                        <p:attrNameLst>
                                          <p:attrName>style.visibility</p:attrName>
                                        </p:attrNameLst>
                                      </p:cBhvr>
                                      <p:to>
                                        <p:strVal val="visible"/>
                                      </p:to>
                                    </p:set>
                                    <p:animEffect transition="in" filter="dissolve">
                                      <p:cBhvr>
                                        <p:cTn id="15" dur="500"/>
                                        <p:tgtEl>
                                          <p:spTgt spid="11268"/>
                                        </p:tgtEl>
                                      </p:cBhvr>
                                    </p:animEffect>
                                  </p:childTnLst>
                                </p:cTn>
                              </p:par>
                            </p:childTnLst>
                          </p:cTn>
                        </p:par>
                        <p:par>
                          <p:cTn id="16" fill="hold">
                            <p:stCondLst>
                              <p:cond delay="1500"/>
                            </p:stCondLst>
                            <p:childTnLst>
                              <p:par>
                                <p:cTn id="17" presetID="12" presetClass="entr" presetSubtype="2" fill="hold" nodeType="afterEffect">
                                  <p:stCondLst>
                                    <p:cond delay="0"/>
                                  </p:stCondLst>
                                  <p:childTnLst>
                                    <p:set>
                                      <p:cBhvr>
                                        <p:cTn id="18" dur="1" fill="hold">
                                          <p:stCondLst>
                                            <p:cond delay="0"/>
                                          </p:stCondLst>
                                        </p:cTn>
                                        <p:tgtEl>
                                          <p:spTgt spid="11270"/>
                                        </p:tgtEl>
                                        <p:attrNameLst>
                                          <p:attrName>style.visibility</p:attrName>
                                        </p:attrNameLst>
                                      </p:cBhvr>
                                      <p:to>
                                        <p:strVal val="visible"/>
                                      </p:to>
                                    </p:set>
                                    <p:animEffect transition="in" filter="slide(fromRight)">
                                      <p:cBhvr>
                                        <p:cTn id="19" dur="500"/>
                                        <p:tgtEl>
                                          <p:spTgt spid="11270"/>
                                        </p:tgtEl>
                                      </p:cBhvr>
                                    </p:animEffect>
                                  </p:childTnLst>
                                </p:cTn>
                              </p:par>
                            </p:childTnLst>
                          </p:cTn>
                        </p:par>
                        <p:par>
                          <p:cTn id="20" fill="hold">
                            <p:stCondLst>
                              <p:cond delay="2000"/>
                            </p:stCondLst>
                            <p:childTnLst>
                              <p:par>
                                <p:cTn id="21" presetID="12" presetClass="entr" presetSubtype="4" fill="hold" nodeType="afterEffect">
                                  <p:stCondLst>
                                    <p:cond delay="0"/>
                                  </p:stCondLst>
                                  <p:childTnLst>
                                    <p:set>
                                      <p:cBhvr>
                                        <p:cTn id="22" dur="1" fill="hold">
                                          <p:stCondLst>
                                            <p:cond delay="0"/>
                                          </p:stCondLst>
                                        </p:cTn>
                                        <p:tgtEl>
                                          <p:spTgt spid="11271"/>
                                        </p:tgtEl>
                                        <p:attrNameLst>
                                          <p:attrName>style.visibility</p:attrName>
                                        </p:attrNameLst>
                                      </p:cBhvr>
                                      <p:to>
                                        <p:strVal val="visible"/>
                                      </p:to>
                                    </p:set>
                                    <p:animEffect transition="in" filter="slide(fromBottom)">
                                      <p:cBhvr>
                                        <p:cTn id="23" dur="5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685800" y="228600"/>
            <a:ext cx="7848600" cy="701675"/>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0" b="1">
                <a:solidFill>
                  <a:srgbClr val="CC3300"/>
                </a:solidFill>
                <a:latin typeface="Monotype Corsiva" pitchFamily="66" charset="0"/>
              </a:rPr>
              <a:t>Godzina Miłosierdzia </a:t>
            </a:r>
          </a:p>
        </p:txBody>
      </p:sp>
      <p:pic>
        <p:nvPicPr>
          <p:cNvPr id="12291" name="Picture 3" descr="C:\Documents and Settings\Janik\Pulpit\po prawej stronie\RELIGIA\miłosierdzie\Jezu%20Ufam%20Tobie.jpg"/>
          <p:cNvPicPr>
            <a:picLocks noChangeAspect="1" noChangeArrowheads="1"/>
          </p:cNvPicPr>
          <p:nvPr/>
        </p:nvPicPr>
        <p:blipFill>
          <a:blip r:embed="rId2"/>
          <a:srcRect/>
          <a:stretch>
            <a:fillRect/>
          </a:stretch>
        </p:blipFill>
        <p:spPr bwMode="auto">
          <a:xfrm>
            <a:off x="304800" y="990600"/>
            <a:ext cx="2936875" cy="4914900"/>
          </a:xfrm>
          <a:prstGeom prst="rect">
            <a:avLst/>
          </a:prstGeom>
          <a:noFill/>
          <a:ln w="9525">
            <a:noFill/>
            <a:miter lim="800000"/>
            <a:headEnd/>
            <a:tailEnd/>
          </a:ln>
        </p:spPr>
      </p:pic>
      <p:sp>
        <p:nvSpPr>
          <p:cNvPr id="12292" name="Text Box 4"/>
          <p:cNvSpPr txBox="1">
            <a:spLocks noChangeArrowheads="1"/>
          </p:cNvSpPr>
          <p:nvPr/>
        </p:nvSpPr>
        <p:spPr bwMode="auto">
          <a:xfrm>
            <a:off x="3429000" y="990600"/>
            <a:ext cx="5257800" cy="4832350"/>
          </a:xfrm>
          <a:prstGeom prst="rect">
            <a:avLst/>
          </a:prstGeom>
          <a:noFill/>
          <a:ln w="12700" cap="sq">
            <a:noFill/>
            <a:miter lim="800000"/>
            <a:headEnd type="none" w="sm" len="sm"/>
            <a:tailEnd type="none" w="sm" len="sm"/>
          </a:ln>
        </p:spPr>
        <p:txBody>
          <a:bodyPr>
            <a:spAutoFit/>
          </a:bodyPr>
          <a:lstStyle/>
          <a:p>
            <a:pPr>
              <a:spcBef>
                <a:spcPct val="50000"/>
              </a:spcBef>
            </a:pPr>
            <a:r>
              <a:rPr lang="pl-PL" sz="1800">
                <a:latin typeface="Arial" charset="0"/>
              </a:rPr>
              <a:t>   </a:t>
            </a:r>
            <a:r>
              <a:rPr lang="pl-PL" sz="2200"/>
              <a:t>W październiku 1937 roku w Krakowie, polecił Pan Jezus czcić godzinę swej śmierci: </a:t>
            </a:r>
          </a:p>
          <a:p>
            <a:pPr>
              <a:spcBef>
                <a:spcPct val="50000"/>
              </a:spcBef>
            </a:pPr>
            <a:r>
              <a:rPr lang="pl-PL" sz="2200" i="1">
                <a:solidFill>
                  <a:srgbClr val="920022"/>
                </a:solidFill>
              </a:rPr>
              <a:t>„Ile razy usłyszysz, jak zegar bije </a:t>
            </a:r>
            <a:r>
              <a:rPr lang="pl-PL" sz="2200" i="1" u="sng">
                <a:solidFill>
                  <a:srgbClr val="920022"/>
                </a:solidFill>
              </a:rPr>
              <a:t>trzecią godzinę</a:t>
            </a:r>
            <a:r>
              <a:rPr lang="pl-PL" sz="2200" i="1">
                <a:solidFill>
                  <a:srgbClr val="920022"/>
                </a:solidFill>
              </a:rPr>
              <a:t>, zanurzaj się cała w miłosierdziu moim, uwielbiając i wysławiając je; wzywaj jego wszechmocy dla świata całego, </a:t>
            </a:r>
            <a:br>
              <a:rPr lang="pl-PL" sz="2200" i="1">
                <a:solidFill>
                  <a:srgbClr val="920022"/>
                </a:solidFill>
              </a:rPr>
            </a:br>
            <a:r>
              <a:rPr lang="pl-PL" sz="2200" i="1">
                <a:solidFill>
                  <a:srgbClr val="920022"/>
                </a:solidFill>
              </a:rPr>
              <a:t>a szczególnie dla biednych grzeszników, </a:t>
            </a:r>
            <a:br>
              <a:rPr lang="pl-PL" sz="2200" i="1">
                <a:solidFill>
                  <a:srgbClr val="920022"/>
                </a:solidFill>
              </a:rPr>
            </a:br>
            <a:r>
              <a:rPr lang="pl-PL" sz="2200" i="1">
                <a:solidFill>
                  <a:srgbClr val="920022"/>
                </a:solidFill>
              </a:rPr>
              <a:t>bo w tej chwili zostało na oścież otwarte dla wszelkiej duszy”</a:t>
            </a:r>
            <a:r>
              <a:rPr lang="pl-PL" sz="2200"/>
              <a:t>. </a:t>
            </a:r>
          </a:p>
          <a:p>
            <a:pPr>
              <a:spcBef>
                <a:spcPct val="50000"/>
              </a:spcBef>
            </a:pPr>
            <a:r>
              <a:rPr lang="pl-PL" sz="2200" i="1">
                <a:solidFill>
                  <a:srgbClr val="920022"/>
                </a:solidFill>
              </a:rPr>
              <a:t>W tej godzinie</a:t>
            </a:r>
            <a:r>
              <a:rPr lang="pl-PL" sz="2200">
                <a:solidFill>
                  <a:srgbClr val="920022"/>
                </a:solidFill>
              </a:rPr>
              <a:t> </a:t>
            </a:r>
            <a:r>
              <a:rPr lang="pl-PL" sz="2200"/>
              <a:t>- obiecał Pan Jezus -</a:t>
            </a:r>
            <a:r>
              <a:rPr lang="pl-PL" sz="2200">
                <a:solidFill>
                  <a:srgbClr val="920022"/>
                </a:solidFill>
              </a:rPr>
              <a:t> </a:t>
            </a:r>
            <a:r>
              <a:rPr lang="pl-PL" sz="2200" i="1">
                <a:solidFill>
                  <a:srgbClr val="920022"/>
                </a:solidFill>
              </a:rPr>
              <a:t>uprosisz wszystko dla siebie i innych, w tej godzinie  stała się łaska dla świata całego - miłosierdzie zwyciężyło sprawiedliwość”</a:t>
            </a:r>
            <a:endParaRPr lang="pl-PL" sz="220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slide(fromBottom)">
                                      <p:cBhvr>
                                        <p:cTn id="7" dur="500"/>
                                        <p:tgtEl>
                                          <p:spTgt spid="12290"/>
                                        </p:tgtEl>
                                      </p:cBhvr>
                                    </p:animEffect>
                                  </p:childTnLst>
                                </p:cTn>
                              </p:par>
                            </p:childTnLst>
                          </p:cTn>
                        </p:par>
                        <p:par>
                          <p:cTn id="8" fill="hold">
                            <p:stCondLst>
                              <p:cond delay="500"/>
                            </p:stCondLst>
                            <p:childTnLst>
                              <p:par>
                                <p:cTn id="9" presetID="3" presetClass="entr" presetSubtype="5" fill="hold" nodeType="afterEffect">
                                  <p:stCondLst>
                                    <p:cond delay="0"/>
                                  </p:stCondLst>
                                  <p:childTnLst>
                                    <p:set>
                                      <p:cBhvr>
                                        <p:cTn id="10" dur="1" fill="hold">
                                          <p:stCondLst>
                                            <p:cond delay="0"/>
                                          </p:stCondLst>
                                        </p:cTn>
                                        <p:tgtEl>
                                          <p:spTgt spid="12291"/>
                                        </p:tgtEl>
                                        <p:attrNameLst>
                                          <p:attrName>style.visibility</p:attrName>
                                        </p:attrNameLst>
                                      </p:cBhvr>
                                      <p:to>
                                        <p:strVal val="visible"/>
                                      </p:to>
                                    </p:set>
                                    <p:animEffect transition="in" filter="blinds(vertical)">
                                      <p:cBhvr>
                                        <p:cTn id="11" dur="500"/>
                                        <p:tgtEl>
                                          <p:spTgt spid="12291"/>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2292"/>
                                        </p:tgtEl>
                                        <p:attrNameLst>
                                          <p:attrName>style.visibility</p:attrName>
                                        </p:attrNameLst>
                                      </p:cBhvr>
                                      <p:to>
                                        <p:strVal val="visible"/>
                                      </p:to>
                                    </p:set>
                                    <p:animEffect transition="in" filter="dissolve">
                                      <p:cBhvr>
                                        <p:cTn id="15"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685800" y="0"/>
            <a:ext cx="7848600" cy="701675"/>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0" b="1">
                <a:solidFill>
                  <a:srgbClr val="CC3300"/>
                </a:solidFill>
                <a:latin typeface="Monotype Corsiva" pitchFamily="66" charset="0"/>
              </a:rPr>
              <a:t>Koronka do Bożego Miłosierdzia </a:t>
            </a:r>
          </a:p>
        </p:txBody>
      </p:sp>
      <p:sp>
        <p:nvSpPr>
          <p:cNvPr id="19459" name="Text Box 4"/>
          <p:cNvSpPr txBox="1">
            <a:spLocks noChangeArrowheads="1"/>
          </p:cNvSpPr>
          <p:nvPr/>
        </p:nvSpPr>
        <p:spPr bwMode="auto">
          <a:xfrm>
            <a:off x="152400" y="838200"/>
            <a:ext cx="8763000" cy="1311275"/>
          </a:xfrm>
          <a:prstGeom prst="rect">
            <a:avLst/>
          </a:prstGeom>
          <a:noFill/>
          <a:ln w="12700" cap="sq">
            <a:noFill/>
            <a:miter lim="800000"/>
            <a:headEnd type="none" w="sm" len="sm"/>
            <a:tailEnd type="none" w="sm" len="sm"/>
          </a:ln>
        </p:spPr>
        <p:txBody>
          <a:bodyPr>
            <a:spAutoFit/>
          </a:bodyPr>
          <a:lstStyle/>
          <a:p>
            <a:pPr>
              <a:spcBef>
                <a:spcPct val="50000"/>
              </a:spcBef>
            </a:pPr>
            <a:r>
              <a:rPr lang="pl-PL" sz="2000"/>
              <a:t>W piątek, 13 września 1935 roku, Pan Jezus podał s. Faustynie słowa modlitwy nazwanej Koronką do Bożego Miłosierdzia, którą polecił jej odmawiać. Pan Jezus obiecał, że ktokolwiek będzie odmawiał tę koronkę, dostąpi wielkiego miłosierdzia w godzinie własnej śmierci. </a:t>
            </a:r>
          </a:p>
        </p:txBody>
      </p:sp>
      <p:pic>
        <p:nvPicPr>
          <p:cNvPr id="19460" name="Picture 10" descr="C:\Documents and Settings\Janik\Pulpit\po prawej stronie\RELIGIA\miłosierdzie\rozaniec.jpg"/>
          <p:cNvPicPr>
            <a:picLocks noChangeAspect="1" noChangeArrowheads="1"/>
          </p:cNvPicPr>
          <p:nvPr/>
        </p:nvPicPr>
        <p:blipFill>
          <a:blip r:embed="rId2"/>
          <a:srcRect/>
          <a:stretch>
            <a:fillRect/>
          </a:stretch>
        </p:blipFill>
        <p:spPr bwMode="auto">
          <a:xfrm>
            <a:off x="1676400" y="3200400"/>
            <a:ext cx="5600700" cy="2670175"/>
          </a:xfrm>
          <a:prstGeom prst="rect">
            <a:avLst/>
          </a:prstGeom>
          <a:noFill/>
          <a:ln w="9525">
            <a:noFill/>
            <a:miter lim="800000"/>
            <a:headEnd/>
            <a:tailEnd/>
          </a:ln>
        </p:spPr>
      </p:pic>
      <p:sp>
        <p:nvSpPr>
          <p:cNvPr id="19461" name="Line 13"/>
          <p:cNvSpPr>
            <a:spLocks noChangeShapeType="1"/>
          </p:cNvSpPr>
          <p:nvPr/>
        </p:nvSpPr>
        <p:spPr bwMode="auto">
          <a:xfrm>
            <a:off x="1600200" y="5257800"/>
            <a:ext cx="457200" cy="228600"/>
          </a:xfrm>
          <a:prstGeom prst="line">
            <a:avLst/>
          </a:prstGeom>
          <a:noFill/>
          <a:ln w="25400" cap="sq">
            <a:solidFill>
              <a:srgbClr val="CC3300"/>
            </a:solidFill>
            <a:round/>
            <a:headEnd type="none" w="sm" len="sm"/>
            <a:tailEnd type="triangle" w="lg" len="med"/>
          </a:ln>
        </p:spPr>
        <p:txBody>
          <a:bodyPr wrap="none"/>
          <a:lstStyle/>
          <a:p>
            <a:endParaRPr lang="pl-PL"/>
          </a:p>
        </p:txBody>
      </p:sp>
      <p:sp>
        <p:nvSpPr>
          <p:cNvPr id="19462" name="Text Box 14"/>
          <p:cNvSpPr txBox="1">
            <a:spLocks noChangeArrowheads="1"/>
          </p:cNvSpPr>
          <p:nvPr/>
        </p:nvSpPr>
        <p:spPr bwMode="auto">
          <a:xfrm>
            <a:off x="457200" y="4953000"/>
            <a:ext cx="1219200" cy="355600"/>
          </a:xfrm>
          <a:prstGeom prst="rect">
            <a:avLst/>
          </a:prstGeom>
          <a:solidFill>
            <a:srgbClr val="FFFF99"/>
          </a:solidFill>
          <a:ln w="19050" cap="sq">
            <a:solidFill>
              <a:schemeClr val="tx1"/>
            </a:solidFill>
            <a:miter lim="800000"/>
            <a:headEnd type="none" w="sm" len="sm"/>
            <a:tailEnd type="none" w="sm" len="sm"/>
          </a:ln>
        </p:spPr>
        <p:txBody>
          <a:bodyPr>
            <a:spAutoFit/>
          </a:bodyPr>
          <a:lstStyle/>
          <a:p>
            <a:pPr>
              <a:spcBef>
                <a:spcPct val="50000"/>
              </a:spcBef>
            </a:pPr>
            <a:r>
              <a:rPr lang="pl-PL" sz="1600"/>
              <a:t>Znak krzyża</a:t>
            </a:r>
          </a:p>
        </p:txBody>
      </p:sp>
      <p:sp>
        <p:nvSpPr>
          <p:cNvPr id="19463" name="Line 15"/>
          <p:cNvSpPr>
            <a:spLocks noChangeShapeType="1"/>
          </p:cNvSpPr>
          <p:nvPr/>
        </p:nvSpPr>
        <p:spPr bwMode="auto">
          <a:xfrm>
            <a:off x="2362200" y="4800600"/>
            <a:ext cx="457200" cy="228600"/>
          </a:xfrm>
          <a:prstGeom prst="line">
            <a:avLst/>
          </a:prstGeom>
          <a:noFill/>
          <a:ln w="25400" cap="sq">
            <a:solidFill>
              <a:srgbClr val="CC3300"/>
            </a:solidFill>
            <a:round/>
            <a:headEnd type="none" w="sm" len="sm"/>
            <a:tailEnd type="triangle" w="lg" len="med"/>
          </a:ln>
        </p:spPr>
        <p:txBody>
          <a:bodyPr wrap="none"/>
          <a:lstStyle/>
          <a:p>
            <a:endParaRPr lang="pl-PL"/>
          </a:p>
        </p:txBody>
      </p:sp>
      <p:sp>
        <p:nvSpPr>
          <p:cNvPr id="19464" name="Text Box 16"/>
          <p:cNvSpPr txBox="1">
            <a:spLocks noChangeArrowheads="1"/>
          </p:cNvSpPr>
          <p:nvPr/>
        </p:nvSpPr>
        <p:spPr bwMode="auto">
          <a:xfrm>
            <a:off x="304800" y="3962400"/>
            <a:ext cx="2286000" cy="844550"/>
          </a:xfrm>
          <a:prstGeom prst="rect">
            <a:avLst/>
          </a:prstGeom>
          <a:solidFill>
            <a:srgbClr val="FFFF99"/>
          </a:solidFill>
          <a:ln w="19050" cap="sq">
            <a:solidFill>
              <a:schemeClr val="tx1"/>
            </a:solidFill>
            <a:miter lim="800000"/>
            <a:headEnd type="none" w="sm" len="sm"/>
            <a:tailEnd type="none" w="sm" len="sm"/>
          </a:ln>
        </p:spPr>
        <p:txBody>
          <a:bodyPr>
            <a:spAutoFit/>
          </a:bodyPr>
          <a:lstStyle/>
          <a:p>
            <a:pPr>
              <a:spcBef>
                <a:spcPct val="50000"/>
              </a:spcBef>
            </a:pPr>
            <a:r>
              <a:rPr lang="pl-PL" sz="1600"/>
              <a:t>Ojcze nasz ...</a:t>
            </a:r>
            <a:br>
              <a:rPr lang="pl-PL" sz="1600"/>
            </a:br>
            <a:r>
              <a:rPr lang="pl-PL" sz="1600"/>
              <a:t>Zdrowaś Maryjo ...</a:t>
            </a:r>
            <a:br>
              <a:rPr lang="pl-PL" sz="1600"/>
            </a:br>
            <a:r>
              <a:rPr lang="pl-PL" sz="1600"/>
              <a:t>Wierzę w Boga Ojca ...</a:t>
            </a:r>
          </a:p>
        </p:txBody>
      </p:sp>
      <p:sp>
        <p:nvSpPr>
          <p:cNvPr id="19465" name="Line 17"/>
          <p:cNvSpPr>
            <a:spLocks noChangeShapeType="1"/>
          </p:cNvSpPr>
          <p:nvPr/>
        </p:nvSpPr>
        <p:spPr bwMode="auto">
          <a:xfrm>
            <a:off x="3200400" y="3886200"/>
            <a:ext cx="0" cy="1143000"/>
          </a:xfrm>
          <a:prstGeom prst="line">
            <a:avLst/>
          </a:prstGeom>
          <a:noFill/>
          <a:ln w="25400" cap="sq">
            <a:solidFill>
              <a:srgbClr val="CC3300"/>
            </a:solidFill>
            <a:round/>
            <a:headEnd type="none" w="sm" len="sm"/>
            <a:tailEnd type="triangle" w="lg" len="med"/>
          </a:ln>
        </p:spPr>
        <p:txBody>
          <a:bodyPr wrap="none"/>
          <a:lstStyle/>
          <a:p>
            <a:endParaRPr lang="pl-PL"/>
          </a:p>
        </p:txBody>
      </p:sp>
      <p:sp>
        <p:nvSpPr>
          <p:cNvPr id="19466" name="Text Box 18"/>
          <p:cNvSpPr txBox="1">
            <a:spLocks noChangeArrowheads="1"/>
          </p:cNvSpPr>
          <p:nvPr/>
        </p:nvSpPr>
        <p:spPr bwMode="auto">
          <a:xfrm>
            <a:off x="1143000" y="2286000"/>
            <a:ext cx="3048000" cy="1577975"/>
          </a:xfrm>
          <a:prstGeom prst="rect">
            <a:avLst/>
          </a:prstGeom>
          <a:solidFill>
            <a:srgbClr val="FFFF99"/>
          </a:solidFill>
          <a:ln w="19050" cap="sq">
            <a:solidFill>
              <a:schemeClr val="tx1"/>
            </a:solidFill>
            <a:miter lim="800000"/>
            <a:headEnd type="none" w="sm" len="sm"/>
            <a:tailEnd type="none" w="sm" len="sm"/>
          </a:ln>
        </p:spPr>
        <p:txBody>
          <a:bodyPr>
            <a:spAutoFit/>
          </a:bodyPr>
          <a:lstStyle/>
          <a:p>
            <a:pPr>
              <a:spcBef>
                <a:spcPct val="50000"/>
              </a:spcBef>
            </a:pPr>
            <a:r>
              <a:rPr lang="pl-PL" sz="1600"/>
              <a:t>Ojcze Przedwieczny, ofiaruję Ci Ciało i Krew, Duszę i Bóstwo, Najmilszego Syna Twojego, a Pana naszego Jezusa Chrystusa, na przebłaganie za grzechy nasze i całego świata.</a:t>
            </a:r>
          </a:p>
        </p:txBody>
      </p:sp>
      <p:sp>
        <p:nvSpPr>
          <p:cNvPr id="19467" name="Line 19"/>
          <p:cNvSpPr>
            <a:spLocks noChangeShapeType="1"/>
          </p:cNvSpPr>
          <p:nvPr/>
        </p:nvSpPr>
        <p:spPr bwMode="auto">
          <a:xfrm>
            <a:off x="4191000" y="2743200"/>
            <a:ext cx="838200" cy="1143000"/>
          </a:xfrm>
          <a:prstGeom prst="line">
            <a:avLst/>
          </a:prstGeom>
          <a:noFill/>
          <a:ln w="25400" cap="sq">
            <a:solidFill>
              <a:srgbClr val="CC3300"/>
            </a:solidFill>
            <a:round/>
            <a:headEnd type="none" w="sm" len="sm"/>
            <a:tailEnd type="triangle" w="lg" len="med"/>
          </a:ln>
        </p:spPr>
        <p:txBody>
          <a:bodyPr wrap="none"/>
          <a:lstStyle/>
          <a:p>
            <a:endParaRPr lang="pl-PL"/>
          </a:p>
        </p:txBody>
      </p:sp>
      <p:sp>
        <p:nvSpPr>
          <p:cNvPr id="19468" name="Text Box 20"/>
          <p:cNvSpPr txBox="1">
            <a:spLocks noChangeArrowheads="1"/>
          </p:cNvSpPr>
          <p:nvPr/>
        </p:nvSpPr>
        <p:spPr bwMode="auto">
          <a:xfrm>
            <a:off x="5486400" y="1828800"/>
            <a:ext cx="2286000" cy="844550"/>
          </a:xfrm>
          <a:prstGeom prst="rect">
            <a:avLst/>
          </a:prstGeom>
          <a:solidFill>
            <a:srgbClr val="FFFF99"/>
          </a:solidFill>
          <a:ln w="19050" cap="sq">
            <a:solidFill>
              <a:schemeClr val="tx1"/>
            </a:solidFill>
            <a:miter lim="800000"/>
            <a:headEnd type="none" w="sm" len="sm"/>
            <a:tailEnd type="none" w="sm" len="sm"/>
          </a:ln>
        </p:spPr>
        <p:txBody>
          <a:bodyPr>
            <a:spAutoFit/>
          </a:bodyPr>
          <a:lstStyle/>
          <a:p>
            <a:pPr>
              <a:spcBef>
                <a:spcPct val="50000"/>
              </a:spcBef>
            </a:pPr>
            <a:r>
              <a:rPr lang="pl-PL" sz="1600"/>
              <a:t>Dla Jego bolesnej męki, miej miłosierdzie dla nas i całego świata. (10 x)</a:t>
            </a:r>
          </a:p>
        </p:txBody>
      </p:sp>
      <p:sp>
        <p:nvSpPr>
          <p:cNvPr id="19469" name="Line 21"/>
          <p:cNvSpPr>
            <a:spLocks noChangeShapeType="1"/>
          </p:cNvSpPr>
          <p:nvPr/>
        </p:nvSpPr>
        <p:spPr bwMode="auto">
          <a:xfrm flipH="1">
            <a:off x="5943600" y="2667000"/>
            <a:ext cx="304800" cy="685800"/>
          </a:xfrm>
          <a:prstGeom prst="line">
            <a:avLst/>
          </a:prstGeom>
          <a:noFill/>
          <a:ln w="25400" cap="sq">
            <a:solidFill>
              <a:srgbClr val="CC3300"/>
            </a:solidFill>
            <a:round/>
            <a:headEnd type="none" w="sm" len="sm"/>
            <a:tailEnd type="triangle" w="lg" len="med"/>
          </a:ln>
        </p:spPr>
        <p:txBody>
          <a:bodyPr wrap="none"/>
          <a:lstStyle/>
          <a:p>
            <a:endParaRPr lang="pl-PL"/>
          </a:p>
        </p:txBody>
      </p:sp>
      <p:sp>
        <p:nvSpPr>
          <p:cNvPr id="19470" name="Line 23"/>
          <p:cNvSpPr>
            <a:spLocks noChangeShapeType="1"/>
          </p:cNvSpPr>
          <p:nvPr/>
        </p:nvSpPr>
        <p:spPr bwMode="auto">
          <a:xfrm flipH="1" flipV="1">
            <a:off x="2514600" y="5334000"/>
            <a:ext cx="609600" cy="381000"/>
          </a:xfrm>
          <a:prstGeom prst="line">
            <a:avLst/>
          </a:prstGeom>
          <a:noFill/>
          <a:ln w="25400" cap="sq">
            <a:solidFill>
              <a:srgbClr val="CC3300"/>
            </a:solidFill>
            <a:round/>
            <a:headEnd type="none" w="sm" len="sm"/>
            <a:tailEnd type="triangle" w="lg" len="med"/>
          </a:ln>
        </p:spPr>
        <p:txBody>
          <a:bodyPr wrap="none"/>
          <a:lstStyle/>
          <a:p>
            <a:endParaRPr lang="pl-PL"/>
          </a:p>
        </p:txBody>
      </p:sp>
      <p:sp>
        <p:nvSpPr>
          <p:cNvPr id="19471" name="Text Box 24"/>
          <p:cNvSpPr txBox="1">
            <a:spLocks noChangeArrowheads="1"/>
          </p:cNvSpPr>
          <p:nvPr/>
        </p:nvSpPr>
        <p:spPr bwMode="auto">
          <a:xfrm>
            <a:off x="2667000" y="5715000"/>
            <a:ext cx="3733800" cy="844550"/>
          </a:xfrm>
          <a:prstGeom prst="rect">
            <a:avLst/>
          </a:prstGeom>
          <a:solidFill>
            <a:srgbClr val="FFFF99"/>
          </a:solidFill>
          <a:ln w="19050" cap="sq">
            <a:solidFill>
              <a:schemeClr val="tx1"/>
            </a:solidFill>
            <a:miter lim="800000"/>
            <a:headEnd type="none" w="sm" len="sm"/>
            <a:tailEnd type="none" w="sm" len="sm"/>
          </a:ln>
        </p:spPr>
        <p:txBody>
          <a:bodyPr>
            <a:spAutoFit/>
          </a:bodyPr>
          <a:lstStyle/>
          <a:p>
            <a:pPr>
              <a:spcBef>
                <a:spcPct val="50000"/>
              </a:spcBef>
            </a:pPr>
            <a:r>
              <a:rPr lang="pl-PL" sz="1600"/>
              <a:t>Święty Boże, Święty Mocny, Święty Nieśmiertelny, zmiłuj się nad nami i nad całym światem. (3 x na zakończenie)</a:t>
            </a:r>
          </a:p>
        </p:txBody>
      </p:sp>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Obraz 6" descr="Łagiewniki.jpg"/>
          <p:cNvPicPr>
            <a:picLocks noChangeAspect="1"/>
          </p:cNvPicPr>
          <p:nvPr/>
        </p:nvPicPr>
        <p:blipFill>
          <a:blip r:embed="rId2"/>
          <a:srcRect/>
          <a:stretch>
            <a:fillRect/>
          </a:stretch>
        </p:blipFill>
        <p:spPr bwMode="auto">
          <a:xfrm>
            <a:off x="642938" y="3000375"/>
            <a:ext cx="4249737" cy="3270250"/>
          </a:xfrm>
          <a:prstGeom prst="rect">
            <a:avLst/>
          </a:prstGeom>
          <a:noFill/>
          <a:ln w="9525">
            <a:noFill/>
            <a:miter lim="800000"/>
            <a:headEnd/>
            <a:tailEnd/>
          </a:ln>
        </p:spPr>
      </p:pic>
      <p:pic>
        <p:nvPicPr>
          <p:cNvPr id="15364" name="Picture 4" descr="C:\Documents and Settings\Janik\Pulpit\po prawej stronie\RELIGIA\miłosierdzie\kaplica.jpg"/>
          <p:cNvPicPr>
            <a:picLocks noChangeAspect="1" noChangeArrowheads="1"/>
          </p:cNvPicPr>
          <p:nvPr/>
        </p:nvPicPr>
        <p:blipFill>
          <a:blip r:embed="rId3">
            <a:lum bright="18000"/>
          </a:blip>
          <a:srcRect/>
          <a:stretch>
            <a:fillRect/>
          </a:stretch>
        </p:blipFill>
        <p:spPr bwMode="auto">
          <a:xfrm>
            <a:off x="3505200" y="1447800"/>
            <a:ext cx="4114800" cy="2794000"/>
          </a:xfrm>
          <a:prstGeom prst="rect">
            <a:avLst/>
          </a:prstGeom>
          <a:noFill/>
          <a:ln w="9525">
            <a:noFill/>
            <a:miter lim="800000"/>
            <a:headEnd/>
            <a:tailEnd/>
          </a:ln>
        </p:spPr>
      </p:pic>
      <p:sp>
        <p:nvSpPr>
          <p:cNvPr id="15362" name="Text Box 2"/>
          <p:cNvSpPr txBox="1">
            <a:spLocks noChangeArrowheads="1"/>
          </p:cNvSpPr>
          <p:nvPr/>
        </p:nvSpPr>
        <p:spPr bwMode="auto">
          <a:xfrm>
            <a:off x="685800" y="228600"/>
            <a:ext cx="7848600" cy="1190625"/>
          </a:xfrm>
          <a:prstGeom prst="rect">
            <a:avLst/>
          </a:prstGeom>
          <a:noFill/>
          <a:ln w="12700" cap="sq">
            <a:noFill/>
            <a:miter lim="800000"/>
            <a:headEnd type="none" w="sm" len="sm"/>
            <a:tailEnd type="none" w="sm" len="sm"/>
          </a:ln>
        </p:spPr>
        <p:txBody>
          <a:bodyPr>
            <a:spAutoFit/>
          </a:bodyPr>
          <a:lstStyle/>
          <a:p>
            <a:pPr algn="ctr">
              <a:spcBef>
                <a:spcPct val="50000"/>
              </a:spcBef>
            </a:pPr>
            <a:r>
              <a:rPr lang="pl-PL" sz="3600" b="1">
                <a:solidFill>
                  <a:srgbClr val="CC3300"/>
                </a:solidFill>
                <a:latin typeface="Monotype Corsiva" pitchFamily="66" charset="0"/>
              </a:rPr>
              <a:t>Sanktuarium  Bożego Miłosierdzia </a:t>
            </a:r>
            <a:br>
              <a:rPr lang="pl-PL" sz="3600" b="1">
                <a:solidFill>
                  <a:srgbClr val="CC3300"/>
                </a:solidFill>
                <a:latin typeface="Monotype Corsiva" pitchFamily="66" charset="0"/>
              </a:rPr>
            </a:br>
            <a:r>
              <a:rPr lang="pl-PL" sz="3600" b="1">
                <a:solidFill>
                  <a:srgbClr val="CC3300"/>
                </a:solidFill>
                <a:latin typeface="Monotype Corsiva" pitchFamily="66" charset="0"/>
              </a:rPr>
              <a:t>w Krakowie – Łagiewnikach </a:t>
            </a:r>
          </a:p>
        </p:txBody>
      </p:sp>
      <p:pic>
        <p:nvPicPr>
          <p:cNvPr id="15365" name="Picture 5" descr="C:\Documents and Settings\Janik\Pulpit\po prawej stronie\RELIGIA\miłosierdzie\281,200.jpg"/>
          <p:cNvPicPr>
            <a:picLocks noChangeAspect="1" noChangeArrowheads="1"/>
          </p:cNvPicPr>
          <p:nvPr/>
        </p:nvPicPr>
        <p:blipFill>
          <a:blip r:embed="rId4"/>
          <a:srcRect/>
          <a:stretch>
            <a:fillRect/>
          </a:stretch>
        </p:blipFill>
        <p:spPr bwMode="auto">
          <a:xfrm>
            <a:off x="6629400" y="3733800"/>
            <a:ext cx="2286000" cy="2743200"/>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0-#ppt_w/2"/>
                                          </p:val>
                                        </p:tav>
                                        <p:tav tm="100000">
                                          <p:val>
                                            <p:strVal val="#ppt_x"/>
                                          </p:val>
                                        </p:tav>
                                      </p:tavLst>
                                    </p:anim>
                                    <p:anim calcmode="lin" valueType="num">
                                      <p:cBhvr additive="base">
                                        <p:cTn id="8" dur="500" fill="hold"/>
                                        <p:tgtEl>
                                          <p:spTgt spid="1536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5364"/>
                                        </p:tgtEl>
                                        <p:attrNameLst>
                                          <p:attrName>style.visibility</p:attrName>
                                        </p:attrNameLst>
                                      </p:cBhvr>
                                      <p:to>
                                        <p:strVal val="visible"/>
                                      </p:to>
                                    </p:set>
                                    <p:anim calcmode="lin" valueType="num">
                                      <p:cBhvr additive="base">
                                        <p:cTn id="12" dur="500" fill="hold"/>
                                        <p:tgtEl>
                                          <p:spTgt spid="15364"/>
                                        </p:tgtEl>
                                        <p:attrNameLst>
                                          <p:attrName>ppt_x</p:attrName>
                                        </p:attrNameLst>
                                      </p:cBhvr>
                                      <p:tavLst>
                                        <p:tav tm="0">
                                          <p:val>
                                            <p:strVal val="#ppt_x"/>
                                          </p:val>
                                        </p:tav>
                                        <p:tav tm="100000">
                                          <p:val>
                                            <p:strVal val="#ppt_x"/>
                                          </p:val>
                                        </p:tav>
                                      </p:tavLst>
                                    </p:anim>
                                    <p:anim calcmode="lin" valueType="num">
                                      <p:cBhvr additive="base">
                                        <p:cTn id="13" dur="500" fill="hold"/>
                                        <p:tgtEl>
                                          <p:spTgt spid="1536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15365"/>
                                        </p:tgtEl>
                                        <p:attrNameLst>
                                          <p:attrName>style.visibility</p:attrName>
                                        </p:attrNameLst>
                                      </p:cBhvr>
                                      <p:to>
                                        <p:strVal val="visible"/>
                                      </p:to>
                                    </p:set>
                                    <p:anim calcmode="lin" valueType="num">
                                      <p:cBhvr additive="base">
                                        <p:cTn id="17" dur="500" fill="hold"/>
                                        <p:tgtEl>
                                          <p:spTgt spid="15365"/>
                                        </p:tgtEl>
                                        <p:attrNameLst>
                                          <p:attrName>ppt_x</p:attrName>
                                        </p:attrNameLst>
                                      </p:cBhvr>
                                      <p:tavLst>
                                        <p:tav tm="0">
                                          <p:val>
                                            <p:strVal val="0-#ppt_w/2"/>
                                          </p:val>
                                        </p:tav>
                                        <p:tav tm="100000">
                                          <p:val>
                                            <p:strVal val="#ppt_x"/>
                                          </p:val>
                                        </p:tav>
                                      </p:tavLst>
                                    </p:anim>
                                    <p:anim calcmode="lin" valueType="num">
                                      <p:cBhvr additive="base">
                                        <p:cTn id="18" dur="500" fill="hold"/>
                                        <p:tgtEl>
                                          <p:spTgt spid="153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Lst>
  </p:timing>
</p:sld>
</file>

<file path=ppt/theme/theme1.xml><?xml version="1.0" encoding="utf-8"?>
<a:theme xmlns:a="http://schemas.openxmlformats.org/drawingml/2006/main" name="Projekt domyślny">
  <a:themeElements>
    <a:clrScheme name="Projekt domyślny 8">
      <a:dk1>
        <a:srgbClr val="000000"/>
      </a:dk1>
      <a:lt1>
        <a:srgbClr val="45A1ED"/>
      </a:lt1>
      <a:dk2>
        <a:srgbClr val="000000"/>
      </a:dk2>
      <a:lt2>
        <a:srgbClr val="808080"/>
      </a:lt2>
      <a:accent1>
        <a:srgbClr val="00CC99"/>
      </a:accent1>
      <a:accent2>
        <a:srgbClr val="3333CC"/>
      </a:accent2>
      <a:accent3>
        <a:srgbClr val="B0CDF4"/>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rojekt domyślny 8">
        <a:dk1>
          <a:srgbClr val="000000"/>
        </a:dk1>
        <a:lt1>
          <a:srgbClr val="45A1ED"/>
        </a:lt1>
        <a:dk2>
          <a:srgbClr val="000000"/>
        </a:dk2>
        <a:lt2>
          <a:srgbClr val="808080"/>
        </a:lt2>
        <a:accent1>
          <a:srgbClr val="00CC99"/>
        </a:accent1>
        <a:accent2>
          <a:srgbClr val="3333CC"/>
        </a:accent2>
        <a:accent3>
          <a:srgbClr val="B0CDF4"/>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Mountain Top</Template>
  <TotalTime>1785</TotalTime>
  <Words>595</Words>
  <Application>Microsoft PowerPoint</Application>
  <PresentationFormat>Pokaz na ekranie (4:3)</PresentationFormat>
  <Paragraphs>65</Paragraphs>
  <Slides>11</Slides>
  <Notes>0</Notes>
  <HiddenSlides>0</HiddenSlides>
  <MMClips>0</MMClips>
  <ScaleCrop>false</ScaleCrop>
  <HeadingPairs>
    <vt:vector size="6" baseType="variant">
      <vt:variant>
        <vt:lpstr>Używane czcionki</vt:lpstr>
      </vt:variant>
      <vt:variant>
        <vt:i4>5</vt:i4>
      </vt:variant>
      <vt:variant>
        <vt:lpstr>Szablon projektu</vt:lpstr>
      </vt:variant>
      <vt:variant>
        <vt:i4>1</vt:i4>
      </vt:variant>
      <vt:variant>
        <vt:lpstr>Tytuły slajdów</vt:lpstr>
      </vt:variant>
      <vt:variant>
        <vt:i4>11</vt:i4>
      </vt:variant>
    </vt:vector>
  </HeadingPairs>
  <TitlesOfParts>
    <vt:vector size="17" baseType="lpstr">
      <vt:lpstr>Times New Roman</vt:lpstr>
      <vt:lpstr>Arial</vt:lpstr>
      <vt:lpstr>Calibri</vt:lpstr>
      <vt:lpstr>Monotype Corsiva</vt:lpstr>
      <vt:lpstr>Wingdings 3</vt:lpstr>
      <vt:lpstr>Projekt domyślny</vt:lpstr>
      <vt:lpstr>Slajd 1</vt:lpstr>
      <vt:lpstr>Data: 12.04.2021 1. Zapisz temat w zeszycie 2. Zapoznaj się z prezentacją. 3. Zrób zadania znajdujące się na końcu prezentacji </vt:lpstr>
      <vt:lpstr>Slajd 3</vt:lpstr>
      <vt:lpstr>Ustanowienie święta </vt:lpstr>
      <vt:lpstr>Slajd 5</vt:lpstr>
      <vt:lpstr>Slajd 6</vt:lpstr>
      <vt:lpstr>Slajd 7</vt:lpstr>
      <vt:lpstr>Slajd 8</vt:lpstr>
      <vt:lpstr>Slajd 9</vt:lpstr>
      <vt:lpstr>Slajd 10</vt:lpstr>
      <vt:lpstr>Slajd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Jola</cp:lastModifiedBy>
  <cp:revision>106</cp:revision>
  <dcterms:created xsi:type="dcterms:W3CDTF">1601-01-01T00:00:00Z</dcterms:created>
  <dcterms:modified xsi:type="dcterms:W3CDTF">2021-04-08T14:15:21Z</dcterms:modified>
</cp:coreProperties>
</file>