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pl-PL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7" d="100"/>
          <a:sy n="57" d="100"/>
        </p:scale>
        <p:origin x="-245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wolny kształt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 hasCustomPrompt="1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 hasCustomPrompt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4" name="Symbol zastępczy daty 2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ymbol zastępczy stopki 18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numeru slajdu 2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wolny kształt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 hasCustomPrompt="1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6"/>
          <p:cNvSpPr>
            <a:spLocks noGrp="1"/>
          </p:cNvSpPr>
          <p:nvPr>
            <p:ph type="dt" sz="half" idx="1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stopki 7"/>
          <p:cNvSpPr>
            <a:spLocks noGrp="1"/>
          </p:cNvSpPr>
          <p:nvPr>
            <p:ph type="ftr" sz="quarter" idx="1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numeru slajdu 8"/>
          <p:cNvSpPr>
            <a:spLocks noGrp="1"/>
          </p:cNvSpPr>
          <p:nvPr>
            <p:ph type="sldNum" sz="quarter" idx="1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 hasCustomPrompt="1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 hasCustomPrompt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8156575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 hasCustomPrompt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pl-PL" dirty="0"/>
              <a:pPr algn="r">
                <a:buNone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 bwMode="auto">
          <a:xfrm>
            <a:off x="0" y="4751388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olny kształt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</a:ln>
        </p:spPr>
        <p:txBody>
          <a:bodyPr lIns="45720" rIns="45720" anchor="ctr"/>
          <a:lstStyle/>
          <a:p>
            <a:pPr lvl="0"/>
            <a:r>
              <a:rPr dirty="0"/>
              <a:t>Kliknij, aby edytować styl</a:t>
            </a:r>
            <a:endParaRPr lang="en-US" altLang="x-none" dirty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Kliknij, aby edytować style wzorca tekstu</a:t>
            </a:r>
          </a:p>
          <a:p>
            <a:pPr lvl="1"/>
            <a:r>
              <a:rPr dirty="0"/>
              <a:t>Drugi poziom</a:t>
            </a:r>
          </a:p>
          <a:p>
            <a:pPr lvl="2"/>
            <a:r>
              <a:rPr dirty="0"/>
              <a:t>Trzeci poziom</a:t>
            </a:r>
          </a:p>
          <a:p>
            <a:pPr lvl="3"/>
            <a:r>
              <a:rPr dirty="0"/>
              <a:t>Czwarty poziom</a:t>
            </a:r>
          </a:p>
          <a:p>
            <a:pPr lvl="4"/>
            <a:r>
              <a:rPr dirty="0"/>
              <a:t>Piąty poziom</a:t>
            </a:r>
            <a:endParaRPr lang="en-US" altLang="x-none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43B179-EF40-4095-899C-F24AFD59576C}" type="datetimeFigureOut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2020-03-29</a:t>
            </a:fld>
            <a:endParaRPr kumimoji="0" lang="pl-PL" sz="1000" b="0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000">
                <a:solidFill>
                  <a:srgbClr val="ACADA3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pl-PL" dirty="0">
                <a:latin typeface="Arial" panose="020B0604020202020204" pitchFamily="34" charset="0"/>
                <a:ea typeface="Arial" panose="020B0604020202020204" pitchFamily="34" charset="0"/>
              </a:rPr>
              <a:pPr lvl="0">
                <a:buNone/>
              </a:pPr>
              <a:t>‹#›</a:t>
            </a:fld>
            <a:endParaRPr lang="pl-PL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429216" cy="2301240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Nie  mów  fałszywego świadectwa </a:t>
            </a:r>
            <a:r>
              <a:rPr kumimoji="0" lang="pl-PL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1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433388" y="4643438"/>
            <a:ext cx="6480175" cy="214313"/>
          </a:xfrm>
        </p:spPr>
        <p:txBody>
          <a:bodyPr vert="horz" tIns="0" rIns="45720" bIns="0" anchor="b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Plotka:</a:t>
            </a:r>
          </a:p>
        </p:txBody>
      </p:sp>
      <p:sp>
        <p:nvSpPr>
          <p:cNvPr id="15363" name="Symbol zastępczy zawartości 4"/>
          <p:cNvSpPr>
            <a:spLocks noGrp="1"/>
          </p:cNvSpPr>
          <p:nvPr>
            <p:ph sz="half" idx="1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  <a:r>
              <a:rPr kumimoji="0" sz="2400" kern="1200" dirty="0">
                <a:latin typeface="+mn-lt"/>
                <a:ea typeface="+mn-ea"/>
                <a:cs typeface="+mn-cs"/>
              </a:rPr>
              <a:t>„…to nie sprawdzona lub kłamliwa pogłoska, wiadomość powtarzana z ust do ust, najczęściej szkodząca czyjejś opinii”. 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sz="2400" kern="1200" dirty="0">
              <a:latin typeface="+mn-lt"/>
              <a:ea typeface="+mn-ea"/>
              <a:cs typeface="+mn-cs"/>
            </a:endParaRP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1300" kern="1200" dirty="0">
                <a:latin typeface="+mn-lt"/>
                <a:ea typeface="+mn-ea"/>
                <a:cs typeface="+mn-cs"/>
              </a:rPr>
              <a:t>(„Słownik języka polskiego. Red. M. Szymczak. T. 2 Warszawa 1979 s. 692</a:t>
            </a:r>
            <a:r>
              <a:rPr kumimoji="0" kern="1200" dirty="0">
                <a:latin typeface="+mn-lt"/>
                <a:ea typeface="+mn-ea"/>
                <a:cs typeface="+mn-cs"/>
              </a:rPr>
              <a:t>) </a:t>
            </a:r>
          </a:p>
        </p:txBody>
      </p:sp>
      <p:pic>
        <p:nvPicPr>
          <p:cNvPr id="15364" name="Picture 2" descr="F:\04 Krzysztof Jezyna Australia\I-1,2,3\101NORIT\818500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857375"/>
            <a:ext cx="4305300" cy="32178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Obmowy:</a:t>
            </a:r>
          </a:p>
        </p:txBody>
      </p:sp>
      <p:sp>
        <p:nvSpPr>
          <p:cNvPr id="16387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„… to ujawnienie bez ważnej przyczyny wad i błędów drugiego człowieka  osobom, które o tym nie wiedzą” </a:t>
            </a: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(por.: KKK 2477)</a:t>
            </a:r>
          </a:p>
        </p:txBody>
      </p:sp>
      <p:pic>
        <p:nvPicPr>
          <p:cNvPr id="16388" name="Picture 2" descr="F:\04 Krzysztof Jezyna Australia\I-1,2,3\101NORIT\818500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71688"/>
            <a:ext cx="3829050" cy="37861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Oszczerstwa: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sz="half" idx="1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„…to wypowiedź sprzeczna z prawdą, szkodząca dobremu imieniu innych, dająca okazję do fałszywych sądów na ich temat”.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(por.: KKK 2477)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2" descr="F:\04 Krzysztof Jezyna Australia\III,1,2,3\100NORIT\819000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857375"/>
            <a:ext cx="4305300" cy="35004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Pochopne sądy:</a:t>
            </a:r>
          </a:p>
        </p:txBody>
      </p:sp>
      <p:sp>
        <p:nvSpPr>
          <p:cNvPr id="18435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„…to uznanie za prawdziwe, bez dostatecznych podstaw, moralnych wad bliźniego”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(por.: KKK 2477)</a:t>
            </a:r>
          </a:p>
        </p:txBody>
      </p:sp>
      <p:pic>
        <p:nvPicPr>
          <p:cNvPr id="18436" name="Picture 2" descr="F:\04 Krzysztof Jezyna Australia\III,1,2,3\101NORIT\819100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43125"/>
            <a:ext cx="3971925" cy="35718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Pochlebstwa: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sz="half" idx="1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„…to słowa schlebiające czyjejś miłości własnej, obliczone na przypodobanie się komuś”.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1300" kern="1200" dirty="0">
                <a:latin typeface="+mn-lt"/>
                <a:ea typeface="+mn-ea"/>
                <a:cs typeface="+mn-cs"/>
              </a:rPr>
              <a:t>(„Słownik języka polskiego. Red. M. Szymczak. T. 2 Warszawa 1979 s. 715) 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2" descr="F:\04 Krzysztof Jezyna Australia\III,1,2,3\101NORIT\819100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643063"/>
            <a:ext cx="4448175" cy="34321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Próżność:</a:t>
            </a:r>
          </a:p>
        </p:txBody>
      </p:sp>
      <p:sp>
        <p:nvSpPr>
          <p:cNvPr id="20483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„…to chęć zwracania na siebie uwagi, imponowania innym, małostkowa ambicja”.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1300" kern="1200" dirty="0">
                <a:latin typeface="+mn-lt"/>
                <a:ea typeface="+mn-ea"/>
                <a:cs typeface="+mn-cs"/>
              </a:rPr>
              <a:t>(„Słownik języka polskiego. Red. M. Szymczak. T. 2 Warszawa 1979 s. 949</a:t>
            </a:r>
            <a:r>
              <a:rPr kumimoji="0" kern="1200" dirty="0">
                <a:latin typeface="+mn-lt"/>
                <a:ea typeface="+mn-ea"/>
                <a:cs typeface="+mn-cs"/>
              </a:rPr>
              <a:t>) </a:t>
            </a:r>
          </a:p>
          <a:p>
            <a:pPr algn="r">
              <a:buSzPct val="80000"/>
              <a:buFont typeface="Wingdings 2" panose="05020102010507070707" pitchFamily="18" charset="2"/>
              <a:buNone/>
            </a:pPr>
            <a:endParaRPr kumimoji="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2" descr="F:\04 Krzysztof Jezyna Australia\III,1,2,3\101NORIT\8191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57375"/>
            <a:ext cx="3614738" cy="3429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00B050"/>
                </a:solidFill>
              </a:rPr>
              <a:t>Zapoznaj się z prezentacją i na jej podstawie wykonaj zadania:</a:t>
            </a:r>
            <a:endParaRPr lang="pl-PL" sz="36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545" indent="-514350">
              <a:buNone/>
            </a:pPr>
            <a:r>
              <a:rPr lang="pl-PL" dirty="0" smtClean="0"/>
              <a:t>1. Zapisz temat w zeszycie:</a:t>
            </a:r>
          </a:p>
          <a:p>
            <a:pPr marL="550545" indent="-514350">
              <a:buNone/>
            </a:pPr>
            <a:r>
              <a:rPr lang="pl-PL" dirty="0" smtClean="0"/>
              <a:t>	</a:t>
            </a:r>
            <a:r>
              <a:rPr lang="pl-PL" smtClean="0"/>
              <a:t>	</a:t>
            </a:r>
            <a:r>
              <a:rPr lang="pl-PL" smtClean="0"/>
              <a:t>Nie </a:t>
            </a:r>
            <a:r>
              <a:rPr lang="pl-PL" dirty="0" smtClean="0"/>
              <a:t>mów fałszywego świadectwa.</a:t>
            </a:r>
            <a:endParaRPr lang="pl-PL" dirty="0" smtClean="0"/>
          </a:p>
          <a:p>
            <a:pPr marL="550545" indent="-514350">
              <a:buNone/>
            </a:pPr>
            <a:r>
              <a:rPr lang="pl-PL" dirty="0" smtClean="0"/>
              <a:t>2. Napisz kiedy jesteśmy zobowiązani do dyskrecji (nieujawniania posiadanych wiadomości)</a:t>
            </a:r>
          </a:p>
          <a:p>
            <a:pPr marL="550545" indent="-514350">
              <a:buNone/>
            </a:pPr>
            <a:r>
              <a:rPr lang="pl-PL" dirty="0" smtClean="0"/>
              <a:t>3. Wypisz w zeszycie grzechy przeciwko VIII przykazaniu Dekalogu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3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Zasady ogólne: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 vert="horz">
            <a:normAutofit fontScale="92500"/>
          </a:bodyPr>
          <a:lstStyle/>
          <a:p>
            <a:pPr marL="42037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„Dobro i bezpieczeństwo drugiego człowieka, poszanowanie życia prywatnego, dobro wspólne są wystarczającymi powodami do przemilczenia tego, co nie powinno być znane, lub do dyskrecji” (KKK 2489)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2" descr="F:\04 Krzysztof Jezyna Australia\I-1,2,3\100NORIT\8184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00250"/>
            <a:ext cx="4043363" cy="3786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Uniknąć zgorszenia…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sz="half" idx="1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 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sz="2400" kern="1200" dirty="0">
                <a:latin typeface="+mn-lt"/>
                <a:ea typeface="+mn-ea"/>
                <a:cs typeface="+mn-cs"/>
              </a:rPr>
              <a:t>	„Obowiązek unikania zgorszenia nakazuje często ścisłą dyskrecję”</a:t>
            </a: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2400" kern="1200" dirty="0">
                <a:latin typeface="+mn-lt"/>
                <a:ea typeface="+mn-ea"/>
                <a:cs typeface="+mn-cs"/>
              </a:rPr>
              <a:t>			(KKK2489)</a:t>
            </a:r>
          </a:p>
        </p:txBody>
      </p:sp>
      <p:pic>
        <p:nvPicPr>
          <p:cNvPr id="9220" name="Picture 2" descr="F:\04 Krzysztof Jezyna Australia\I-1,2,3\100NORIT\81840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643188"/>
            <a:ext cx="4519613" cy="35750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Prawo do prawdy…</a:t>
            </a:r>
          </a:p>
        </p:txBody>
      </p:sp>
      <p:sp>
        <p:nvSpPr>
          <p:cNvPr id="10243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sz="2400" kern="1200" dirty="0">
              <a:latin typeface="+mn-lt"/>
              <a:ea typeface="+mn-ea"/>
              <a:cs typeface="+mn-cs"/>
            </a:endParaRP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sz="2400" kern="1200" dirty="0">
                <a:latin typeface="+mn-lt"/>
                <a:ea typeface="+mn-ea"/>
                <a:cs typeface="+mn-cs"/>
              </a:rPr>
              <a:t>	„Nikt nie jest zobowiązany do ujawniania prawdy temu, kto nie ma prawa jej znać”</a:t>
            </a: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2400" kern="1200" dirty="0">
                <a:latin typeface="+mn-lt"/>
                <a:ea typeface="+mn-ea"/>
                <a:cs typeface="+mn-cs"/>
              </a:rPr>
              <a:t>(KKK 2489) </a:t>
            </a:r>
          </a:p>
        </p:txBody>
      </p:sp>
      <p:pic>
        <p:nvPicPr>
          <p:cNvPr id="10244" name="Picture 2" descr="F:\04 Krzysztof Jezyna Australia\I-1,2,3\100NORIT\81840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5938"/>
            <a:ext cx="4186238" cy="37861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 vert="horz" wrap="square" lIns="45720" rIns="45720" anchor="ctr"/>
          <a:lstStyle/>
          <a:p>
            <a:pPr>
              <a:buNone/>
            </a:pPr>
            <a:r>
              <a:rPr b="1" dirty="0">
                <a:solidFill>
                  <a:srgbClr val="00B050"/>
                </a:solidFill>
                <a:latin typeface="Kristen ITC" panose="03050502040202030202" pitchFamily="66" charset="0"/>
              </a:rPr>
              <a:t>Tajemnica zawodowa: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vert="horz">
            <a:normAutofit lnSpcReduction="10000"/>
          </a:bodyPr>
          <a:lstStyle/>
          <a:p>
            <a:pPr marL="42037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37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„Tajemnice zawodowe […] lub zwierzenia przekazywane w tajemnicy powinny być zachowane”. Wyjątkiem są szczególne przypadki kiedy zachowanie tajemnicy mogłoby komuś przynieść szkodę”.</a:t>
            </a:r>
          </a:p>
          <a:p>
            <a:pPr marL="420370" marR="0" lvl="0" indent="-384175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(por.: KKK2491) </a:t>
            </a:r>
          </a:p>
          <a:p>
            <a:pPr marL="42037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2" descr="F:\04 Krzysztof Jezyna Australia\I-1,2,3\101NORIT\8185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785938"/>
            <a:ext cx="4448175" cy="3289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4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Kristen ITC" panose="03050502040202030202" pitchFamily="66" charset="0"/>
                <a:ea typeface="+mj-ea"/>
                <a:cs typeface="+mj-cs"/>
              </a:rPr>
              <a:t>Tajemnica spowiedzi:</a:t>
            </a:r>
            <a:endParaRPr kumimoji="0" lang="pl-PL" sz="4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ea typeface="+mj-ea"/>
              <a:cs typeface="+mj-cs"/>
            </a:endParaRPr>
          </a:p>
        </p:txBody>
      </p:sp>
      <p:sp>
        <p:nvSpPr>
          <p:cNvPr id="12291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</a:p>
          <a:p>
            <a:pPr>
              <a:buSzPct val="80000"/>
              <a:buFont typeface="Wingdings 2" panose="05020102010507070707" pitchFamily="18" charset="2"/>
              <a:buNone/>
            </a:pPr>
            <a:endParaRPr kumimoji="0" sz="2400" kern="1200" dirty="0">
              <a:latin typeface="+mn-lt"/>
              <a:ea typeface="+mn-ea"/>
              <a:cs typeface="+mn-cs"/>
            </a:endParaRPr>
          </a:p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sz="2400" kern="1200" dirty="0">
                <a:latin typeface="+mn-lt"/>
                <a:ea typeface="+mn-ea"/>
                <a:cs typeface="+mn-cs"/>
              </a:rPr>
              <a:t>	„Tajemnica sakramentu pojednania jest święta i nie może być zdradzona pod żadnym pretekstem”</a:t>
            </a: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2400" kern="1200" dirty="0">
                <a:latin typeface="+mn-lt"/>
                <a:ea typeface="+mn-ea"/>
                <a:cs typeface="+mn-cs"/>
              </a:rPr>
              <a:t>(KKK 2490)</a:t>
            </a:r>
          </a:p>
        </p:txBody>
      </p:sp>
      <p:pic>
        <p:nvPicPr>
          <p:cNvPr id="12292" name="Picture 2" descr="F:\04 Krzysztof Jezyna Australia\I-1,2,3\101NORIT\81850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8813"/>
            <a:ext cx="3471863" cy="32146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lIns="45720" rIns="4572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Wykroczenia </a:t>
            </a:r>
            <a:br>
              <a:rPr kumimoji="0" lang="pl-PL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przeciw prawdzie</a:t>
            </a:r>
            <a:endParaRPr kumimoji="0" lang="pl-PL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 rot="10800000" flipV="1">
            <a:off x="1785938" y="5000625"/>
            <a:ext cx="6286500" cy="214313"/>
          </a:xfrm>
        </p:spPr>
        <p:txBody>
          <a:bodyPr vert="horz" tIns="0" rIns="45720" bIns="0" anchor="b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risten ITC" panose="03050502040202030202" pitchFamily="66" charset="0"/>
                <a:ea typeface="+mj-ea"/>
                <a:cs typeface="+mj-cs"/>
              </a:rPr>
              <a:t>Fałszywe świadectwo i krzywoprzysięstwo:</a:t>
            </a:r>
            <a:endParaRPr kumimoji="0" lang="pl-PL" sz="4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ea typeface="+mj-ea"/>
              <a:cs typeface="+mj-cs"/>
            </a:endParaRPr>
          </a:p>
        </p:txBody>
      </p:sp>
      <p:sp>
        <p:nvSpPr>
          <p:cNvPr id="14339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wrap="square" anchor="t"/>
          <a:lstStyle/>
          <a:p>
            <a:pPr>
              <a:buSzPct val="80000"/>
              <a:buFont typeface="Wingdings 2" panose="05020102010507070707" pitchFamily="18" charset="2"/>
              <a:buNone/>
            </a:pPr>
            <a:r>
              <a:rPr kumimoji="0" kern="1200" dirty="0">
                <a:latin typeface="+mn-lt"/>
                <a:ea typeface="+mn-ea"/>
                <a:cs typeface="+mn-cs"/>
              </a:rPr>
              <a:t>	</a:t>
            </a:r>
            <a:r>
              <a:rPr kumimoji="0" sz="2200" kern="1200" dirty="0">
                <a:latin typeface="+mn-lt"/>
                <a:ea typeface="+mn-ea"/>
                <a:cs typeface="+mn-cs"/>
              </a:rPr>
              <a:t>„Wypowiedź sprzeczna z prawdą, wyrażona publicznie, nabiera szczególnego znaczenia. Przed sądem staje się ona fałszywym świadectwem. Złożona pod przysięga jest krzywoprzysięstwem”</a:t>
            </a:r>
          </a:p>
          <a:p>
            <a:pPr algn="r">
              <a:buSzPct val="80000"/>
              <a:buFont typeface="Wingdings 2" panose="05020102010507070707" pitchFamily="18" charset="2"/>
              <a:buNone/>
            </a:pPr>
            <a:endParaRPr kumimoji="0" sz="2200" kern="1200" dirty="0">
              <a:latin typeface="+mn-lt"/>
              <a:ea typeface="+mn-ea"/>
              <a:cs typeface="+mn-cs"/>
            </a:endParaRPr>
          </a:p>
          <a:p>
            <a:pPr algn="r">
              <a:buSzPct val="80000"/>
              <a:buFont typeface="Wingdings 2" panose="05020102010507070707" pitchFamily="18" charset="2"/>
              <a:buNone/>
            </a:pPr>
            <a:r>
              <a:rPr kumimoji="0" sz="2200" kern="1200" dirty="0">
                <a:latin typeface="+mn-lt"/>
                <a:ea typeface="+mn-ea"/>
                <a:cs typeface="+mn-cs"/>
              </a:rPr>
              <a:t>(KKK 2476)</a:t>
            </a:r>
          </a:p>
        </p:txBody>
      </p:sp>
      <p:pic>
        <p:nvPicPr>
          <p:cNvPr id="14340" name="Picture 2" descr="F:\04 Krzysztof Jezyna Australia\I-1,2,3\101NORIT\81850035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4738" y="2035175"/>
            <a:ext cx="2854325" cy="41798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</TotalTime>
  <Words>60</Words>
  <Application>WPS Presentation</Application>
  <PresentationFormat>Pokaz na ekranie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Techniczny</vt:lpstr>
      <vt:lpstr>Nie  mów  fałszywego świadectwa  </vt:lpstr>
      <vt:lpstr>Zapoznaj się z prezentacją i na jej podstawie wykonaj zadania:</vt:lpstr>
      <vt:lpstr>Zasady ogólne:</vt:lpstr>
      <vt:lpstr>Uniknąć zgorszenia…</vt:lpstr>
      <vt:lpstr>Prawo do prawdy…</vt:lpstr>
      <vt:lpstr>Tajemnica zawodowa:</vt:lpstr>
      <vt:lpstr>Tajemnica spowiedzi:</vt:lpstr>
      <vt:lpstr>Wykroczenia  przeciw prawdzie</vt:lpstr>
      <vt:lpstr>Fałszywe świadectwo i krzywoprzysięstwo:</vt:lpstr>
      <vt:lpstr>Plotka:</vt:lpstr>
      <vt:lpstr>Obmowy:</vt:lpstr>
      <vt:lpstr>Oszczerstwa:</vt:lpstr>
      <vt:lpstr>Pochopne sądy:</vt:lpstr>
      <vt:lpstr>Pochlebstwa:</vt:lpstr>
      <vt:lpstr>Próżność: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</dc:creator>
  <cp:lastModifiedBy>user</cp:lastModifiedBy>
  <cp:revision>20</cp:revision>
  <dcterms:created xsi:type="dcterms:W3CDTF">2012-02-03T08:09:00Z</dcterms:created>
  <dcterms:modified xsi:type="dcterms:W3CDTF">2020-03-29T14:47:12Z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1045-11.2.0.9232</vt:lpwstr>
  </property>
</Properties>
</file>